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331" r:id="rId4"/>
    <p:sldId id="258" r:id="rId5"/>
    <p:sldId id="260" r:id="rId6"/>
    <p:sldId id="318" r:id="rId7"/>
    <p:sldId id="261" r:id="rId8"/>
    <p:sldId id="262" r:id="rId9"/>
    <p:sldId id="263" r:id="rId10"/>
    <p:sldId id="264" r:id="rId11"/>
    <p:sldId id="266" r:id="rId12"/>
    <p:sldId id="265" r:id="rId13"/>
    <p:sldId id="269" r:id="rId14"/>
    <p:sldId id="270" r:id="rId15"/>
    <p:sldId id="271" r:id="rId16"/>
    <p:sldId id="272" r:id="rId17"/>
    <p:sldId id="273" r:id="rId18"/>
    <p:sldId id="279" r:id="rId19"/>
    <p:sldId id="280" r:id="rId20"/>
    <p:sldId id="338" r:id="rId21"/>
    <p:sldId id="339" r:id="rId22"/>
    <p:sldId id="340" r:id="rId23"/>
    <p:sldId id="341" r:id="rId24"/>
    <p:sldId id="342" r:id="rId25"/>
    <p:sldId id="290" r:id="rId26"/>
    <p:sldId id="291" r:id="rId27"/>
    <p:sldId id="344" r:id="rId28"/>
    <p:sldId id="292" r:id="rId29"/>
    <p:sldId id="343" r:id="rId30"/>
    <p:sldId id="293" r:id="rId31"/>
    <p:sldId id="294" r:id="rId32"/>
    <p:sldId id="299" r:id="rId33"/>
    <p:sldId id="302" r:id="rId34"/>
    <p:sldId id="316" r:id="rId35"/>
    <p:sldId id="303" r:id="rId36"/>
    <p:sldId id="305" r:id="rId37"/>
    <p:sldId id="306" r:id="rId38"/>
    <p:sldId id="307" r:id="rId39"/>
    <p:sldId id="309" r:id="rId40"/>
    <p:sldId id="319" r:id="rId41"/>
    <p:sldId id="310" r:id="rId42"/>
    <p:sldId id="311" r:id="rId43"/>
    <p:sldId id="312" r:id="rId44"/>
    <p:sldId id="321" r:id="rId45"/>
    <p:sldId id="313" r:id="rId46"/>
    <p:sldId id="314" r:id="rId47"/>
    <p:sldId id="322" r:id="rId48"/>
    <p:sldId id="324" r:id="rId49"/>
    <p:sldId id="332" r:id="rId50"/>
    <p:sldId id="329" r:id="rId51"/>
    <p:sldId id="330" r:id="rId52"/>
    <p:sldId id="333" r:id="rId53"/>
    <p:sldId id="334" r:id="rId54"/>
    <p:sldId id="335" r:id="rId55"/>
    <p:sldId id="345" r:id="rId56"/>
    <p:sldId id="336" r:id="rId57"/>
    <p:sldId id="346" r:id="rId58"/>
    <p:sldId id="347" r:id="rId59"/>
    <p:sldId id="352" r:id="rId60"/>
    <p:sldId id="351" r:id="rId61"/>
    <p:sldId id="350" r:id="rId62"/>
    <p:sldId id="353" r:id="rId63"/>
    <p:sldId id="354" r:id="rId64"/>
    <p:sldId id="355" r:id="rId65"/>
    <p:sldId id="357" r:id="rId66"/>
    <p:sldId id="358" r:id="rId67"/>
    <p:sldId id="359" r:id="rId68"/>
    <p:sldId id="362" r:id="rId69"/>
    <p:sldId id="360" r:id="rId70"/>
    <p:sldId id="361" r:id="rId71"/>
    <p:sldId id="363" r:id="rId72"/>
    <p:sldId id="364" r:id="rId73"/>
    <p:sldId id="366" r:id="rId74"/>
    <p:sldId id="367" r:id="rId75"/>
    <p:sldId id="398" r:id="rId76"/>
    <p:sldId id="368" r:id="rId77"/>
    <p:sldId id="369" r:id="rId78"/>
    <p:sldId id="370" r:id="rId79"/>
    <p:sldId id="371" r:id="rId80"/>
    <p:sldId id="372" r:id="rId81"/>
    <p:sldId id="373" r:id="rId82"/>
    <p:sldId id="374" r:id="rId83"/>
    <p:sldId id="375" r:id="rId84"/>
    <p:sldId id="376" r:id="rId85"/>
    <p:sldId id="377" r:id="rId86"/>
    <p:sldId id="399" r:id="rId87"/>
    <p:sldId id="383" r:id="rId88"/>
    <p:sldId id="384" r:id="rId89"/>
    <p:sldId id="385" r:id="rId90"/>
    <p:sldId id="386" r:id="rId91"/>
    <p:sldId id="387" r:id="rId92"/>
    <p:sldId id="378" r:id="rId93"/>
    <p:sldId id="379" r:id="rId94"/>
    <p:sldId id="380" r:id="rId95"/>
    <p:sldId id="382" r:id="rId96"/>
    <p:sldId id="388" r:id="rId97"/>
    <p:sldId id="389" r:id="rId98"/>
    <p:sldId id="390" r:id="rId99"/>
    <p:sldId id="391" r:id="rId100"/>
    <p:sldId id="392" r:id="rId101"/>
    <p:sldId id="393" r:id="rId102"/>
    <p:sldId id="395" r:id="rId103"/>
    <p:sldId id="396" r:id="rId104"/>
    <p:sldId id="397" r:id="rId105"/>
    <p:sldId id="337"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C00000"/>
    <a:srgbClr val="92D050"/>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974" y="4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presProps" Target="pres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C3A9872B-C760-4717-B896-069837B63C3A}" type="datetimeFigureOut">
              <a:rPr lang="en-IN" smtClean="0"/>
              <a:t>08-10-2019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CE8A65-872F-4C3C-AA1D-C39D46D97B65}" type="slidenum">
              <a:rPr lang="en-IN" smtClean="0"/>
              <a:t>‹#›</a:t>
            </a:fld>
            <a:endParaRPr lang="en-IN"/>
          </a:p>
        </p:txBody>
      </p:sp>
    </p:spTree>
    <p:extLst>
      <p:ext uri="{BB962C8B-B14F-4D97-AF65-F5344CB8AC3E}">
        <p14:creationId xmlns:p14="http://schemas.microsoft.com/office/powerpoint/2010/main" val="4077965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3A9872B-C760-4717-B896-069837B63C3A}" type="datetimeFigureOut">
              <a:rPr lang="en-IN" smtClean="0"/>
              <a:t>08-10-2019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CE8A65-872F-4C3C-AA1D-C39D46D97B65}" type="slidenum">
              <a:rPr lang="en-IN" smtClean="0"/>
              <a:t>‹#›</a:t>
            </a:fld>
            <a:endParaRPr lang="en-IN"/>
          </a:p>
        </p:txBody>
      </p:sp>
    </p:spTree>
    <p:extLst>
      <p:ext uri="{BB962C8B-B14F-4D97-AF65-F5344CB8AC3E}">
        <p14:creationId xmlns:p14="http://schemas.microsoft.com/office/powerpoint/2010/main" val="3144970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3A9872B-C760-4717-B896-069837B63C3A}" type="datetimeFigureOut">
              <a:rPr lang="en-IN" smtClean="0"/>
              <a:t>08-10-2019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CE8A65-872F-4C3C-AA1D-C39D46D97B65}" type="slidenum">
              <a:rPr lang="en-IN" smtClean="0"/>
              <a:t>‹#›</a:t>
            </a:fld>
            <a:endParaRPr lang="en-IN"/>
          </a:p>
        </p:txBody>
      </p:sp>
    </p:spTree>
    <p:extLst>
      <p:ext uri="{BB962C8B-B14F-4D97-AF65-F5344CB8AC3E}">
        <p14:creationId xmlns:p14="http://schemas.microsoft.com/office/powerpoint/2010/main" val="6807680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Default">
    <p:spTree>
      <p:nvGrpSpPr>
        <p:cNvPr id="1" name=""/>
        <p:cNvGrpSpPr/>
        <p:nvPr/>
      </p:nvGrpSpPr>
      <p:grpSpPr>
        <a:xfrm>
          <a:off x="0" y="0"/>
          <a:ext cx="0" cy="0"/>
          <a:chOff x="0" y="0"/>
          <a:chExt cx="0" cy="0"/>
        </a:xfrm>
      </p:grpSpPr>
      <p:sp>
        <p:nvSpPr>
          <p:cNvPr id="23" name="Shape 23"/>
          <p:cNvSpPr>
            <a:spLocks noGrp="1"/>
          </p:cNvSpPr>
          <p:nvPr>
            <p:ph type="title"/>
          </p:nvPr>
        </p:nvSpPr>
        <p:spPr>
          <a:prstGeom prst="rect">
            <a:avLst/>
          </a:prstGeom>
        </p:spPr>
        <p:txBody>
          <a:bodyPr/>
          <a:lstStyle/>
          <a:p>
            <a:pPr lvl="0">
              <a:defRPr sz="1800" b="0">
                <a:solidFill>
                  <a:srgbClr val="000000"/>
                </a:solidFill>
              </a:defRPr>
            </a:pPr>
            <a:r>
              <a:rPr lang="en-US" sz="3600" b="1">
                <a:solidFill>
                  <a:srgbClr val="D1282E"/>
                </a:solidFill>
              </a:rPr>
              <a:t>Click to edit Master title style</a:t>
            </a:r>
            <a:endParaRPr sz="3600" b="1">
              <a:solidFill>
                <a:srgbClr val="D1282E"/>
              </a:solidFill>
            </a:endParaRPr>
          </a:p>
        </p:txBody>
      </p:sp>
      <p:sp>
        <p:nvSpPr>
          <p:cNvPr id="24" name="Shape 24"/>
          <p:cNvSpPr>
            <a:spLocks noGrp="1"/>
          </p:cNvSpPr>
          <p:nvPr>
            <p:ph type="body" idx="1"/>
          </p:nvPr>
        </p:nvSpPr>
        <p:spPr>
          <a:prstGeom prst="rect">
            <a:avLst/>
          </a:prstGeom>
        </p:spPr>
        <p:txBody>
          <a:bodyPr/>
          <a:lstStyle/>
          <a:p>
            <a:pPr lvl="0">
              <a:defRPr sz="1800" b="0"/>
            </a:pPr>
            <a:r>
              <a:rPr lang="en-US" sz="2000" b="1"/>
              <a:t>Click to edit Master text styles</a:t>
            </a:r>
          </a:p>
          <a:p>
            <a:pPr lvl="1">
              <a:defRPr sz="1800" b="0"/>
            </a:pPr>
            <a:r>
              <a:rPr lang="en-US" sz="2000" b="1"/>
              <a:t>Second level</a:t>
            </a:r>
          </a:p>
          <a:p>
            <a:pPr lvl="2">
              <a:defRPr sz="1800" b="0"/>
            </a:pPr>
            <a:r>
              <a:rPr lang="en-US" sz="2000" b="1"/>
              <a:t>Third level</a:t>
            </a:r>
          </a:p>
          <a:p>
            <a:pPr lvl="3">
              <a:defRPr sz="1800" b="0"/>
            </a:pPr>
            <a:r>
              <a:rPr lang="en-US" sz="2000" b="1"/>
              <a:t>Fourth level</a:t>
            </a:r>
          </a:p>
          <a:p>
            <a:pPr lvl="4">
              <a:defRPr sz="1800" b="0"/>
            </a:pPr>
            <a:r>
              <a:rPr lang="en-US" sz="2000" b="1"/>
              <a:t>Fifth level</a:t>
            </a:r>
            <a:endParaRPr sz="2000" b="1"/>
          </a:p>
        </p:txBody>
      </p:sp>
      <p:sp>
        <p:nvSpPr>
          <p:cNvPr id="25" name="Shape 25"/>
          <p:cNvSpPr>
            <a:spLocks noGrp="1"/>
          </p:cNvSpPr>
          <p:nvPr>
            <p:ph type="sldNum" sz="quarter" idx="2"/>
          </p:nvPr>
        </p:nvSpPr>
        <p:spPr>
          <a:xfrm rot="16200000">
            <a:off x="11188966" y="5589604"/>
            <a:ext cx="1316039" cy="452647"/>
          </a:xfrm>
          <a:prstGeom prst="rect">
            <a:avLst/>
          </a:prstGeom>
        </p:spPr>
        <p:txBody>
          <a:bodyPr/>
          <a:lstStyle>
            <a:lvl1pPr>
              <a:defRPr>
                <a:latin typeface="Calibri"/>
                <a:ea typeface="Calibri"/>
                <a:cs typeface="Calibri"/>
                <a:sym typeface="Calibri"/>
              </a:defRPr>
            </a:lvl1pPr>
          </a:lstStyle>
          <a:p>
            <a:pPr lvl="0"/>
            <a:fld id="{86CB4B4D-7CA3-9044-876B-883B54F8677D}" type="slidenum">
              <a:t>‹#›</a:t>
            </a:fld>
            <a:endParaRPr/>
          </a:p>
        </p:txBody>
      </p:sp>
    </p:spTree>
    <p:extLst>
      <p:ext uri="{BB962C8B-B14F-4D97-AF65-F5344CB8AC3E}">
        <p14:creationId xmlns:p14="http://schemas.microsoft.com/office/powerpoint/2010/main" val="273302388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3A9872B-C760-4717-B896-069837B63C3A}" type="datetimeFigureOut">
              <a:rPr lang="en-IN" smtClean="0"/>
              <a:t>08-10-2019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CE8A65-872F-4C3C-AA1D-C39D46D97B65}" type="slidenum">
              <a:rPr lang="en-IN" smtClean="0"/>
              <a:t>‹#›</a:t>
            </a:fld>
            <a:endParaRPr lang="en-IN"/>
          </a:p>
        </p:txBody>
      </p:sp>
    </p:spTree>
    <p:extLst>
      <p:ext uri="{BB962C8B-B14F-4D97-AF65-F5344CB8AC3E}">
        <p14:creationId xmlns:p14="http://schemas.microsoft.com/office/powerpoint/2010/main" val="864066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A9872B-C760-4717-B896-069837B63C3A}" type="datetimeFigureOut">
              <a:rPr lang="en-IN" smtClean="0"/>
              <a:t>08-10-2019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CE8A65-872F-4C3C-AA1D-C39D46D97B65}" type="slidenum">
              <a:rPr lang="en-IN" smtClean="0"/>
              <a:t>‹#›</a:t>
            </a:fld>
            <a:endParaRPr lang="en-IN"/>
          </a:p>
        </p:txBody>
      </p:sp>
    </p:spTree>
    <p:extLst>
      <p:ext uri="{BB962C8B-B14F-4D97-AF65-F5344CB8AC3E}">
        <p14:creationId xmlns:p14="http://schemas.microsoft.com/office/powerpoint/2010/main" val="3704639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C3A9872B-C760-4717-B896-069837B63C3A}" type="datetimeFigureOut">
              <a:rPr lang="en-IN" smtClean="0"/>
              <a:t>08-10-2019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6CE8A65-872F-4C3C-AA1D-C39D46D97B65}" type="slidenum">
              <a:rPr lang="en-IN" smtClean="0"/>
              <a:t>‹#›</a:t>
            </a:fld>
            <a:endParaRPr lang="en-IN"/>
          </a:p>
        </p:txBody>
      </p:sp>
    </p:spTree>
    <p:extLst>
      <p:ext uri="{BB962C8B-B14F-4D97-AF65-F5344CB8AC3E}">
        <p14:creationId xmlns:p14="http://schemas.microsoft.com/office/powerpoint/2010/main" val="551767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C3A9872B-C760-4717-B896-069837B63C3A}" type="datetimeFigureOut">
              <a:rPr lang="en-IN" smtClean="0"/>
              <a:t>08-10-2019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6CE8A65-872F-4C3C-AA1D-C39D46D97B65}" type="slidenum">
              <a:rPr lang="en-IN" smtClean="0"/>
              <a:t>‹#›</a:t>
            </a:fld>
            <a:endParaRPr lang="en-IN"/>
          </a:p>
        </p:txBody>
      </p:sp>
    </p:spTree>
    <p:extLst>
      <p:ext uri="{BB962C8B-B14F-4D97-AF65-F5344CB8AC3E}">
        <p14:creationId xmlns:p14="http://schemas.microsoft.com/office/powerpoint/2010/main" val="3472372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C3A9872B-C760-4717-B896-069837B63C3A}" type="datetimeFigureOut">
              <a:rPr lang="en-IN" smtClean="0"/>
              <a:t>08-10-2019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6CE8A65-872F-4C3C-AA1D-C39D46D97B65}" type="slidenum">
              <a:rPr lang="en-IN" smtClean="0"/>
              <a:t>‹#›</a:t>
            </a:fld>
            <a:endParaRPr lang="en-IN"/>
          </a:p>
        </p:txBody>
      </p:sp>
    </p:spTree>
    <p:extLst>
      <p:ext uri="{BB962C8B-B14F-4D97-AF65-F5344CB8AC3E}">
        <p14:creationId xmlns:p14="http://schemas.microsoft.com/office/powerpoint/2010/main" val="1693165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A9872B-C760-4717-B896-069837B63C3A}" type="datetimeFigureOut">
              <a:rPr lang="en-IN" smtClean="0"/>
              <a:t>08-10-2019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6CE8A65-872F-4C3C-AA1D-C39D46D97B65}" type="slidenum">
              <a:rPr lang="en-IN" smtClean="0"/>
              <a:t>‹#›</a:t>
            </a:fld>
            <a:endParaRPr lang="en-IN"/>
          </a:p>
        </p:txBody>
      </p:sp>
    </p:spTree>
    <p:extLst>
      <p:ext uri="{BB962C8B-B14F-4D97-AF65-F5344CB8AC3E}">
        <p14:creationId xmlns:p14="http://schemas.microsoft.com/office/powerpoint/2010/main" val="2710980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A9872B-C760-4717-B896-069837B63C3A}" type="datetimeFigureOut">
              <a:rPr lang="en-IN" smtClean="0"/>
              <a:t>08-10-2019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6CE8A65-872F-4C3C-AA1D-C39D46D97B65}" type="slidenum">
              <a:rPr lang="en-IN" smtClean="0"/>
              <a:t>‹#›</a:t>
            </a:fld>
            <a:endParaRPr lang="en-IN"/>
          </a:p>
        </p:txBody>
      </p:sp>
    </p:spTree>
    <p:extLst>
      <p:ext uri="{BB962C8B-B14F-4D97-AF65-F5344CB8AC3E}">
        <p14:creationId xmlns:p14="http://schemas.microsoft.com/office/powerpoint/2010/main" val="2605719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A9872B-C760-4717-B896-069837B63C3A}" type="datetimeFigureOut">
              <a:rPr lang="en-IN" smtClean="0"/>
              <a:t>08-10-2019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6CE8A65-872F-4C3C-AA1D-C39D46D97B65}" type="slidenum">
              <a:rPr lang="en-IN" smtClean="0"/>
              <a:t>‹#›</a:t>
            </a:fld>
            <a:endParaRPr lang="en-IN"/>
          </a:p>
        </p:txBody>
      </p:sp>
    </p:spTree>
    <p:extLst>
      <p:ext uri="{BB962C8B-B14F-4D97-AF65-F5344CB8AC3E}">
        <p14:creationId xmlns:p14="http://schemas.microsoft.com/office/powerpoint/2010/main" val="2315218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A9872B-C760-4717-B896-069837B63C3A}" type="datetimeFigureOut">
              <a:rPr lang="en-IN" smtClean="0"/>
              <a:t>08-10-2019</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CE8A65-872F-4C3C-AA1D-C39D46D97B65}" type="slidenum">
              <a:rPr lang="en-IN" smtClean="0"/>
              <a:t>‹#›</a:t>
            </a:fld>
            <a:endParaRPr lang="en-IN"/>
          </a:p>
        </p:txBody>
      </p:sp>
    </p:spTree>
    <p:extLst>
      <p:ext uri="{BB962C8B-B14F-4D97-AF65-F5344CB8AC3E}">
        <p14:creationId xmlns:p14="http://schemas.microsoft.com/office/powerpoint/2010/main" val="4489012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hyperlink" Target="https://bounty.github.com/classifications/security-misconfiguration.html" TargetMode="External"/><Relationship Id="rId2" Type="http://schemas.openxmlformats.org/officeDocument/2006/relationships/hyperlink" Target="https://hdivsecurity.com/owasp-security-misconfiguration" TargetMode="Externa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image" Target="../media/image55.tmp"/><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hyperlink" Target="http://13.232.110.86/login/seller.php" TargetMode="Externa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hyperlink" Target="http://13.232.110.86/login/seller.php" TargetMode="Externa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hyperlink" Target="http://13.232.110.86/ovidentiaCMS/index.php?tg=login&amp;cmd=authform&amp;msg=Connexion&amp;err=&amp;restricted=1" TargetMode="Externa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hyperlink" Target="http://13.232.110.86/reset_password/admin.php" TargetMode="Externa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hyperlink" Target="http://13.232.110.86/cart/cart.php" TargetMode="Externa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hyperlink" Target="http://13.232.110.86/reset_password/admin.php" TargetMode="Externa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hyperlink" Target="http://13.232.110.86/orders/orders.php?customer=2" TargetMode="Externa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hyperlink" Target="http://13.126.131.188/reset_password/customer.php" TargetMode="External"/><Relationship Id="rId2" Type="http://schemas.openxmlformats.org/officeDocument/2006/relationships/hyperlink" Target="http://13.126.131.188/admin31/dashboard.php" TargetMode="Externa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image" Target="../media/image24.tmp"/><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hyperlink" Target="https://www.owasp.org/index.php/Forced_browsing" TargetMode="Externa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hyperlink" Target="http://13.126.131.188/robots.txt" TargetMode="External"/><Relationship Id="rId2" Type="http://schemas.openxmlformats.org/officeDocument/2006/relationships/hyperlink" Target="http://13.126.131.188/server-status/" TargetMode="External"/><Relationship Id="rId1" Type="http://schemas.openxmlformats.org/officeDocument/2006/relationships/slideLayout" Target="../slideLayouts/slideLayout12.xml"/><Relationship Id="rId5" Type="http://schemas.openxmlformats.org/officeDocument/2006/relationships/hyperlink" Target="http://13.126.131.188/%5bany_text" TargetMode="External"/><Relationship Id="rId4" Type="http://schemas.openxmlformats.org/officeDocument/2006/relationships/hyperlink" Target="http://13.126.131.188/static/images/uploads" TargetMode="External"/></Relationships>
</file>

<file path=ppt/slides/_rels/slide53.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hyperlink" Target="http://13.232.110.86/products.php?cat=HERE(cat" TargetMode="Externa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hyperlink" Target="https://support.portswigger.net/customer/portal/questions/17601490-rate-limit-bug" TargetMode="Externa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hyperlink" Target="http://13.126.131.188/login/customer.php" TargetMode="External"/><Relationship Id="rId2" Type="http://schemas.openxmlformats.org/officeDocument/2006/relationships/hyperlink" Target="http://13.126.131.188/products/details.php?p_id=5" TargetMode="External"/><Relationship Id="rId1" Type="http://schemas.openxmlformats.org/officeDocument/2006/relationships/slideLayout" Target="../slideLayouts/slideLayout12.xml"/><Relationship Id="rId4" Type="http://schemas.openxmlformats.org/officeDocument/2006/relationships/hyperlink" Target="http://13.126.131.188/wondercms/" TargetMode="External"/></Relationships>
</file>

<file path=ppt/slides/_rels/slide63.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34.tmp"/><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hyperlink" Target="http://13.126.131.188/products/details.php?p_id=5" TargetMode="Externa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hyperlink" Target="http://www.google.com/" TargetMode="External"/><Relationship Id="rId2" Type="http://schemas.openxmlformats.org/officeDocument/2006/relationships/hyperlink" Target="http://www.radhikafancystore.com/" TargetMode="External"/><Relationship Id="rId1" Type="http://schemas.openxmlformats.org/officeDocument/2006/relationships/slideLayout" Target="../slideLayouts/slideLayout12.xml"/><Relationship Id="rId4" Type="http://schemas.openxmlformats.org/officeDocument/2006/relationships/image" Target="../media/image35.tmp"/></Relationships>
</file>

<file path=ppt/slides/_rels/slide69.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hyperlink" Target="https://dzone.com/articles/what-is-an-open-redirection-vulnerability-and-how" TargetMode="External"/><Relationship Id="rId2" Type="http://schemas.openxmlformats.org/officeDocument/2006/relationships/hyperlink" Target="https://cwe.mitre.org/data/definitions/601.html" TargetMode="Externa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hyperlink" Target="http://13.126.131.188/admin31/console.php" TargetMode="External"/><Relationship Id="rId2" Type="http://schemas.openxmlformats.org/officeDocument/2006/relationships/hyperlink" Target="http://13.126.131.188/wondercms/" TargetMode="Externa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hyperlink" Target="https://www.owasp.org/index.php/Command_Injection" TargetMode="Externa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hyperlink" Target="http://13.126.131.188/wondercms/" TargetMode="Externa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hyperlink" Target="http://13.126.131.188/wondercms/" TargetMode="Externa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hyperlink" Target="http://13.126.131.188/admin31/dashboard.php" TargetMode="External"/><Relationship Id="rId2" Type="http://schemas.openxmlformats.org/officeDocument/2006/relationships/hyperlink" Target="http://13.126.131.188/profile/2/edit/" TargetMode="External"/><Relationship Id="rId1" Type="http://schemas.openxmlformats.org/officeDocument/2006/relationships/slideLayout" Target="../slideLayouts/slideLayout12.xml"/><Relationship Id="rId5" Type="http://schemas.openxmlformats.org/officeDocument/2006/relationships/hyperlink" Target="http://13.126.131.188/forum/index.php?u=/user/profile/26/edit" TargetMode="External"/><Relationship Id="rId4" Type="http://schemas.openxmlformats.org/officeDocument/2006/relationships/hyperlink" Target="http://13.126.131.188/ovidentiaCMS/index.php?tg=users&amp;idx=Create&amp;pos=A&amp;grp="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hyperlink" Target="http://13.126.131.188/profile/2/edit/" TargetMode="Externa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image" Target="../media/image44.tmp"/><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image" Target="../media/image46.tmp"/><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hyperlink" Target="https://blog.filestack.com/thoughts-and-knowledge/secure-file-upload/" TargetMode="External"/><Relationship Id="rId2" Type="http://schemas.openxmlformats.org/officeDocument/2006/relationships/hyperlink" Target="https://www.owasp.org/index.php/Unrestricted_File_Upload" TargetMode="Externa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47.tmp"/><Relationship Id="rId2" Type="http://schemas.openxmlformats.org/officeDocument/2006/relationships/hyperlink" Target="http://13.126.131.188/signup/customer.php" TargetMode="Externa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image" Target="../media/image48.tmp"/><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hyperlink" Target="https://www.developsec.com/2017/06/19/validation-client-vs-server/" TargetMode="External"/><Relationship Id="rId2" Type="http://schemas.openxmlformats.org/officeDocument/2006/relationships/hyperlink" Target="https://www.google.com/url?sa=t&amp;rct=j&amp;q=&amp;esrc=s&amp;source=web&amp;cd=14&amp;cad=rja&amp;uact=8&amp;ved=2ahUKEwjX26Ca6IzlAhVEfH0KHdKXBZ4QFjANegQIAhAB&amp;url=https%3A%2F%2Fwww.paladion.net%2Fblogs%2Fbest-practices-in-input-validation&amp;usg=AOvVaw0Zc445fEWknKOFCmxIZ1ws" TargetMode="Externa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hyperlink" Target="http://13.126.131.188/login/customer.php" TargetMode="External"/><Relationship Id="rId2" Type="http://schemas.openxmlformats.org/officeDocument/2006/relationships/hyperlink" Target="http://13.126.131.188/phpinfo.php" TargetMode="Externa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50.tmp"/><Relationship Id="rId2" Type="http://schemas.openxmlformats.org/officeDocument/2006/relationships/hyperlink" Target="http://13.126.131.188/phpinfo.php" TargetMode="Externa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image" Target="../media/image51.tmp"/><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hyperlink" Target="https://dzone.com/articles/what-is-an-open-redirection-vulnerability-and-how" TargetMode="External"/><Relationship Id="rId2" Type="http://schemas.openxmlformats.org/officeDocument/2006/relationships/hyperlink" Target="https://cwe.mitre.org/data/definitions/601.html" TargetMode="Externa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hyperlink" Target="http://13.126.131.188/signup/customer.php" TargetMode="External"/><Relationship Id="rId2" Type="http://schemas.openxmlformats.org/officeDocument/2006/relationships/hyperlink" Target="http://13.126.131.188/cart/cart.php" TargetMode="Externa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hyperlink" Target="http://13.126.131.188/cart/cart.php" TargetMode="Externa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image" Target="../media/image53.tmp"/><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3615" y="1467419"/>
            <a:ext cx="9144000" cy="2387600"/>
          </a:xfrm>
        </p:spPr>
        <p:txBody>
          <a:bodyPr>
            <a:normAutofit/>
          </a:bodyPr>
          <a:lstStyle/>
          <a:p>
            <a:r>
              <a:rPr lang="en-IN" dirty="0"/>
              <a:t>Hacking Environment Web Application</a:t>
            </a:r>
          </a:p>
        </p:txBody>
      </p:sp>
      <p:sp>
        <p:nvSpPr>
          <p:cNvPr id="3" name="Subtitle 2"/>
          <p:cNvSpPr>
            <a:spLocks noGrp="1"/>
          </p:cNvSpPr>
          <p:nvPr>
            <p:ph type="subTitle" idx="1"/>
          </p:nvPr>
        </p:nvSpPr>
        <p:spPr>
          <a:xfrm>
            <a:off x="1567132" y="4119622"/>
            <a:ext cx="9144000" cy="1655762"/>
          </a:xfrm>
        </p:spPr>
        <p:txBody>
          <a:bodyPr/>
          <a:lstStyle/>
          <a:p>
            <a:r>
              <a:rPr lang="en-IN" dirty="0"/>
              <a:t>Detailed Developer Report </a:t>
            </a:r>
          </a:p>
        </p:txBody>
      </p:sp>
      <p:pic>
        <p:nvPicPr>
          <p:cNvPr id="1026" name="Picture 2" descr="https://internshala.com/static/images/common/internshala_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3228" y="257176"/>
            <a:ext cx="4762500" cy="163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9914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838200"/>
          </a:xfrm>
        </p:spPr>
        <p:txBody>
          <a:bodyPr>
            <a:normAutofit/>
          </a:bodyPr>
          <a:lstStyle/>
          <a:p>
            <a:r>
              <a:rPr lang="en-IN" sz="3200" dirty="0"/>
              <a:t>Proof of Concept (</a:t>
            </a:r>
            <a:r>
              <a:rPr lang="en-IN" sz="3200" dirty="0" err="1"/>
              <a:t>PoC</a:t>
            </a:r>
            <a:r>
              <a:rPr lang="en-IN" sz="3200" dirty="0"/>
              <a:t>)</a:t>
            </a:r>
          </a:p>
        </p:txBody>
      </p:sp>
      <p:sp>
        <p:nvSpPr>
          <p:cNvPr id="3" name="Text Placeholder 2"/>
          <p:cNvSpPr>
            <a:spLocks noGrp="1"/>
          </p:cNvSpPr>
          <p:nvPr>
            <p:ph type="body" idx="1"/>
          </p:nvPr>
        </p:nvSpPr>
        <p:spPr>
          <a:xfrm>
            <a:off x="739140" y="707970"/>
            <a:ext cx="10515600" cy="4351338"/>
          </a:xfrm>
        </p:spPr>
        <p:txBody>
          <a:bodyPr>
            <a:normAutofit/>
          </a:bodyPr>
          <a:lstStyle/>
          <a:p>
            <a:r>
              <a:rPr lang="en-IN" sz="1600" dirty="0"/>
              <a:t>Attacker can execute SQL commands as shown below. Here we have used the payload below to extract the database name and MySQL version information:</a:t>
            </a:r>
            <a:br>
              <a:rPr lang="en-IN" sz="1600" dirty="0"/>
            </a:br>
            <a:r>
              <a:rPr lang="en-IN" sz="1600" dirty="0"/>
              <a:t>q=</a:t>
            </a:r>
            <a:r>
              <a:rPr lang="en-IN" sz="1600" dirty="0" err="1"/>
              <a:t>socks'union</a:t>
            </a:r>
            <a:r>
              <a:rPr lang="en-IN" sz="1600" dirty="0"/>
              <a:t> select 1,database(),3,version(),5,6,7--+</a:t>
            </a:r>
          </a:p>
          <a:p>
            <a:pPr marL="0" indent="0">
              <a:buNone/>
            </a:pPr>
            <a:endParaRPr lang="en-IN" sz="2000" dirty="0"/>
          </a:p>
        </p:txBody>
      </p:sp>
      <p:pic>
        <p:nvPicPr>
          <p:cNvPr id="6" name="Picture 5">
            <a:extLst>
              <a:ext uri="{FF2B5EF4-FFF2-40B4-BE49-F238E27FC236}">
                <a16:creationId xmlns:a16="http://schemas.microsoft.com/office/drawing/2014/main" id="{C1CEFD7E-9908-40D8-9EA2-79B5F6EB31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6140" y="1432560"/>
            <a:ext cx="6864824" cy="5426121"/>
          </a:xfrm>
          <a:prstGeom prst="rect">
            <a:avLst/>
          </a:prstGeom>
        </p:spPr>
      </p:pic>
      <p:sp>
        <p:nvSpPr>
          <p:cNvPr id="8" name="Frame 7">
            <a:extLst>
              <a:ext uri="{FF2B5EF4-FFF2-40B4-BE49-F238E27FC236}">
                <a16:creationId xmlns:a16="http://schemas.microsoft.com/office/drawing/2014/main" id="{141113FD-87C6-47BA-9F6F-B498817B2BCD}"/>
              </a:ext>
            </a:extLst>
          </p:cNvPr>
          <p:cNvSpPr/>
          <p:nvPr/>
        </p:nvSpPr>
        <p:spPr>
          <a:xfrm>
            <a:off x="2621280" y="5811520"/>
            <a:ext cx="1564640" cy="43688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16854036"/>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36273" y="552091"/>
            <a:ext cx="7974481" cy="948905"/>
          </a:xfrm>
        </p:spPr>
        <p:txBody>
          <a:bodyPr>
            <a:normAutofit/>
          </a:bodyPr>
          <a:lstStyle/>
          <a:p>
            <a:r>
              <a:rPr lang="en-IN" dirty="0"/>
              <a:t>Business Impact – Moderate</a:t>
            </a:r>
          </a:p>
        </p:txBody>
      </p:sp>
      <p:sp>
        <p:nvSpPr>
          <p:cNvPr id="2" name="Slide Number Placeholder 1"/>
          <p:cNvSpPr>
            <a:spLocks noGrp="1"/>
          </p:cNvSpPr>
          <p:nvPr>
            <p:ph type="sldNum" sz="quarter" idx="2"/>
          </p:nvPr>
        </p:nvSpPr>
        <p:spPr/>
        <p:txBody>
          <a:bodyPr/>
          <a:lstStyle/>
          <a:p>
            <a:pPr lvl="0"/>
            <a:fld id="{86CB4B4D-7CA3-9044-876B-883B54F8677D}" type="slidenum">
              <a:rPr lang="en-US" smtClean="0"/>
              <a:t>100</a:t>
            </a:fld>
            <a:endParaRPr lang="en-US"/>
          </a:p>
        </p:txBody>
      </p:sp>
      <p:sp>
        <p:nvSpPr>
          <p:cNvPr id="5" name="TextBox 4"/>
          <p:cNvSpPr txBox="1"/>
          <p:nvPr/>
        </p:nvSpPr>
        <p:spPr>
          <a:xfrm>
            <a:off x="548416" y="1518249"/>
            <a:ext cx="9576659" cy="6377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1493" tIns="41493" rIns="41493" bIns="41493" numCol="1" spcCol="38100" rtlCol="0" anchor="t">
            <a:spAutoFit/>
          </a:bodyPr>
          <a:lstStyle/>
          <a:p>
            <a:pPr latinLnBrk="1" hangingPunct="0"/>
            <a:r>
              <a:rPr lang="en-US" dirty="0">
                <a:latin typeface="Calibri" panose="020F0502020204030204" pitchFamily="34" charset="0"/>
                <a:cs typeface="Calibri" panose="020F0502020204030204" pitchFamily="34" charset="0"/>
              </a:rPr>
              <a:t>This Will never Stop And Its Request Will go On and such Multiple Requests May Down The Server.</a:t>
            </a:r>
          </a:p>
          <a:p>
            <a:pPr latinLnBrk="1" hangingPunct="0"/>
            <a:endParaRPr lang="en-US" dirty="0">
              <a:latin typeface="Calibri" panose="020F0502020204030204" pitchFamily="34" charset="0"/>
              <a:cs typeface="Calibri" panose="020F0502020204030204" pitchFamily="34" charset="0"/>
            </a:endParaRPr>
          </a:p>
        </p:txBody>
      </p:sp>
      <p:sp>
        <p:nvSpPr>
          <p:cNvPr id="6" name="Title 1"/>
          <p:cNvSpPr txBox="1">
            <a:spLocks/>
          </p:cNvSpPr>
          <p:nvPr/>
        </p:nvSpPr>
        <p:spPr>
          <a:xfrm>
            <a:off x="436273" y="208262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Recommendation</a:t>
            </a:r>
          </a:p>
        </p:txBody>
      </p:sp>
      <p:sp>
        <p:nvSpPr>
          <p:cNvPr id="7" name="Text Placeholder 2"/>
          <p:cNvSpPr>
            <a:spLocks noGrp="1"/>
          </p:cNvSpPr>
          <p:nvPr>
            <p:ph type="body" idx="1"/>
          </p:nvPr>
        </p:nvSpPr>
        <p:spPr>
          <a:xfrm>
            <a:off x="436273" y="3050995"/>
            <a:ext cx="9688802" cy="1561501"/>
          </a:xfrm>
        </p:spPr>
        <p:txBody>
          <a:bodyPr>
            <a:noAutofit/>
          </a:bodyPr>
          <a:lstStyle/>
          <a:p>
            <a:pPr marL="0" indent="0">
              <a:buNone/>
            </a:pPr>
            <a:r>
              <a:rPr lang="en-IN" sz="2400" dirty="0"/>
              <a:t>Take the following precautions:</a:t>
            </a:r>
          </a:p>
          <a:p>
            <a:pPr lvl="1"/>
            <a:r>
              <a:rPr lang="en-IN" sz="2000" dirty="0"/>
              <a:t>Redirection URL Should Be accessible and must bounded by time.</a:t>
            </a:r>
          </a:p>
          <a:p>
            <a:pPr lvl="1"/>
            <a:endParaRPr lang="en-IN" sz="2000" dirty="0"/>
          </a:p>
          <a:p>
            <a:pPr lvl="1"/>
            <a:endParaRPr lang="en-IN" sz="2000" dirty="0"/>
          </a:p>
          <a:p>
            <a:pPr lvl="1"/>
            <a:endParaRPr lang="en-IN" sz="2000" dirty="0"/>
          </a:p>
        </p:txBody>
      </p:sp>
      <p:sp>
        <p:nvSpPr>
          <p:cNvPr id="10" name="Title 1"/>
          <p:cNvSpPr txBox="1">
            <a:spLocks/>
          </p:cNvSpPr>
          <p:nvPr/>
        </p:nvSpPr>
        <p:spPr>
          <a:xfrm>
            <a:off x="436273" y="398980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References:</a:t>
            </a:r>
          </a:p>
        </p:txBody>
      </p:sp>
      <p:sp>
        <p:nvSpPr>
          <p:cNvPr id="11" name="Rectangle 10"/>
          <p:cNvSpPr/>
          <p:nvPr/>
        </p:nvSpPr>
        <p:spPr>
          <a:xfrm>
            <a:off x="436273" y="5194120"/>
            <a:ext cx="11353800" cy="923330"/>
          </a:xfrm>
          <a:prstGeom prst="rect">
            <a:avLst/>
          </a:prstGeom>
        </p:spPr>
        <p:txBody>
          <a:bodyPr wrap="square">
            <a:spAutoFit/>
          </a:bodyPr>
          <a:lstStyle/>
          <a:p>
            <a:r>
              <a:rPr lang="en-US" i="1" dirty="0">
                <a:hlinkClick r:id="rId2"/>
              </a:rPr>
              <a:t>https://hdivsecurity.com › </a:t>
            </a:r>
            <a:r>
              <a:rPr lang="en-US" i="1" dirty="0" err="1">
                <a:hlinkClick r:id="rId2"/>
              </a:rPr>
              <a:t>owasp</a:t>
            </a:r>
            <a:r>
              <a:rPr lang="en-US" i="1" dirty="0">
                <a:hlinkClick r:id="rId2"/>
              </a:rPr>
              <a:t>-security-misconfiguration</a:t>
            </a:r>
            <a:endParaRPr lang="en-US" dirty="0">
              <a:hlinkClick r:id="rId2"/>
            </a:endParaRPr>
          </a:p>
          <a:p>
            <a:r>
              <a:rPr lang="en-US" i="1" dirty="0">
                <a:hlinkClick r:id="rId3"/>
              </a:rPr>
              <a:t>https://bounty.github.com › classifications › security-misconfiguration</a:t>
            </a:r>
            <a:endParaRPr lang="en-US" dirty="0">
              <a:hlinkClick r:id="rId3"/>
            </a:endParaRPr>
          </a:p>
          <a:p>
            <a:endParaRPr lang="en-US" dirty="0"/>
          </a:p>
        </p:txBody>
      </p:sp>
    </p:spTree>
    <p:extLst>
      <p:ext uri="{BB962C8B-B14F-4D97-AF65-F5344CB8AC3E}">
        <p14:creationId xmlns:p14="http://schemas.microsoft.com/office/powerpoint/2010/main" val="580631191"/>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p:txBody>
          <a:bodyPr/>
          <a:lstStyle/>
          <a:p>
            <a:pPr lvl="0"/>
            <a:fld id="{86CB4B4D-7CA3-9044-876B-883B54F8677D}" type="slidenum">
              <a:rPr lang="uk-UA" smtClean="0"/>
              <a:t>101</a:t>
            </a:fld>
            <a:endParaRPr lang="uk-UA"/>
          </a:p>
        </p:txBody>
      </p:sp>
      <p:sp>
        <p:nvSpPr>
          <p:cNvPr id="3" name="Title 2"/>
          <p:cNvSpPr>
            <a:spLocks noGrp="1"/>
          </p:cNvSpPr>
          <p:nvPr>
            <p:ph type="title"/>
          </p:nvPr>
        </p:nvSpPr>
        <p:spPr>
          <a:xfrm>
            <a:off x="800100" y="488950"/>
            <a:ext cx="10515600" cy="1325563"/>
          </a:xfrm>
        </p:spPr>
        <p:txBody>
          <a:bodyPr/>
          <a:lstStyle/>
          <a:p>
            <a:r>
              <a:rPr lang="en-IN" dirty="0"/>
              <a:t>17. Components With Known </a:t>
            </a:r>
            <a:r>
              <a:rPr lang="en-IN" dirty="0" err="1"/>
              <a:t>Vunerability</a:t>
            </a:r>
            <a:endParaRPr lang="en-IN" dirty="0"/>
          </a:p>
        </p:txBody>
      </p:sp>
      <p:graphicFrame>
        <p:nvGraphicFramePr>
          <p:cNvPr id="6" name="Table 5"/>
          <p:cNvGraphicFramePr>
            <a:graphicFrameLocks noGrp="1"/>
          </p:cNvGraphicFramePr>
          <p:nvPr>
            <p:extLst>
              <p:ext uri="{D42A27DB-BD31-4B8C-83A1-F6EECF244321}">
                <p14:modId xmlns:p14="http://schemas.microsoft.com/office/powerpoint/2010/main" val="3126879096"/>
              </p:ext>
            </p:extLst>
          </p:nvPr>
        </p:nvGraphicFramePr>
        <p:xfrm>
          <a:off x="1751173" y="2188740"/>
          <a:ext cx="8109380" cy="2821776"/>
        </p:xfrm>
        <a:graphic>
          <a:graphicData uri="http://schemas.openxmlformats.org/drawingml/2006/table">
            <a:tbl>
              <a:tblPr firstRow="1" bandRow="1">
                <a:tableStyleId>{5C22544A-7EE6-4342-B048-85BDC9FD1C3A}</a:tableStyleId>
              </a:tblPr>
              <a:tblGrid>
                <a:gridCol w="1413562">
                  <a:extLst>
                    <a:ext uri="{9D8B030D-6E8A-4147-A177-3AD203B41FA5}">
                      <a16:colId xmlns:a16="http://schemas.microsoft.com/office/drawing/2014/main" val="20000"/>
                    </a:ext>
                  </a:extLst>
                </a:gridCol>
                <a:gridCol w="6695818">
                  <a:extLst>
                    <a:ext uri="{9D8B030D-6E8A-4147-A177-3AD203B41FA5}">
                      <a16:colId xmlns:a16="http://schemas.microsoft.com/office/drawing/2014/main" val="20001"/>
                    </a:ext>
                  </a:extLst>
                </a:gridCol>
              </a:tblGrid>
              <a:tr h="415137">
                <a:tc>
                  <a:txBody>
                    <a:bodyPr/>
                    <a:lstStyle/>
                    <a:p>
                      <a:pPr algn="ctr"/>
                      <a:endParaRPr lang="en-US" sz="1600" dirty="0"/>
                    </a:p>
                  </a:txBody>
                  <a:tcPr marL="82988" marR="82988"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2988" marR="82988"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406639">
                <a:tc>
                  <a:txBody>
                    <a:bodyPr/>
                    <a:lstStyle/>
                    <a:p>
                      <a:pPr algn="ctr"/>
                      <a:r>
                        <a:rPr lang="en-US" sz="1600" dirty="0">
                          <a:solidFill>
                            <a:schemeClr val="tx1"/>
                          </a:solidFill>
                          <a:latin typeface="Calibri" panose="020F0502020204030204" pitchFamily="34" charset="0"/>
                        </a:rPr>
                        <a:t>Component With Known </a:t>
                      </a:r>
                      <a:r>
                        <a:rPr lang="en-US" sz="1600" dirty="0" err="1">
                          <a:solidFill>
                            <a:schemeClr val="tx1"/>
                          </a:solidFill>
                          <a:latin typeface="Calibri" panose="020F0502020204030204" pitchFamily="34" charset="0"/>
                        </a:rPr>
                        <a:t>Vunerability</a:t>
                      </a:r>
                      <a:endParaRPr lang="en-US" sz="1600" dirty="0">
                        <a:solidFill>
                          <a:schemeClr val="tx1"/>
                        </a:solidFill>
                        <a:latin typeface="Calibri" panose="020F0502020204030204" pitchFamily="34" charset="0"/>
                      </a:endParaRPr>
                    </a:p>
                    <a:p>
                      <a:pPr algn="ctr"/>
                      <a:r>
                        <a:rPr lang="en-US" sz="1600" dirty="0">
                          <a:solidFill>
                            <a:schemeClr val="tx1"/>
                          </a:solidFill>
                          <a:latin typeface="Calibri" panose="020F0502020204030204" pitchFamily="34" charset="0"/>
                        </a:rPr>
                        <a:t>(Moderate)</a:t>
                      </a:r>
                      <a:endParaRPr lang="en-US" sz="1300" dirty="0">
                        <a:solidFill>
                          <a:schemeClr val="tx1"/>
                        </a:solidFill>
                        <a:latin typeface="Calibri" panose="020F0502020204030204" pitchFamily="34" charset="0"/>
                      </a:endParaRPr>
                    </a:p>
                  </a:txBody>
                  <a:tcPr marL="82988" marR="82988" marT="41494" marB="414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en-US" sz="1300" dirty="0">
                          <a:solidFill>
                            <a:schemeClr val="tx1"/>
                          </a:solidFill>
                          <a:latin typeface="Calibri" panose="020F0502020204030204" pitchFamily="34" charset="0"/>
                        </a:rPr>
                        <a:t> </a:t>
                      </a:r>
                    </a:p>
                    <a:p>
                      <a:r>
                        <a:rPr lang="en-US" sz="1300" baseline="0" dirty="0">
                          <a:solidFill>
                            <a:schemeClr val="tx1"/>
                          </a:solidFill>
                          <a:latin typeface="Calibri" panose="020F0502020204030204" pitchFamily="34" charset="0"/>
                        </a:rPr>
                        <a:t>Below mentioned Components Have Known </a:t>
                      </a:r>
                      <a:r>
                        <a:rPr lang="en-US" sz="1300" baseline="0" dirty="0" err="1">
                          <a:solidFill>
                            <a:schemeClr val="tx1"/>
                          </a:solidFill>
                          <a:latin typeface="Calibri" panose="020F0502020204030204" pitchFamily="34" charset="0"/>
                        </a:rPr>
                        <a:t>Vunerability</a:t>
                      </a:r>
                      <a:endParaRPr lang="en-US" sz="1300" dirty="0">
                        <a:solidFill>
                          <a:schemeClr val="tx1"/>
                        </a:solidFill>
                        <a:latin typeface="Calibri" panose="020F0502020204030204" pitchFamily="34" charset="0"/>
                        <a:cs typeface="Calibri" panose="020F0502020204030204" pitchFamily="34" charset="0"/>
                      </a:endParaRPr>
                    </a:p>
                    <a:p>
                      <a:endParaRPr lang="en-US" sz="1300" dirty="0">
                        <a:solidFill>
                          <a:schemeClr val="tx1"/>
                        </a:solidFill>
                        <a:latin typeface="Calibri" panose="020F0502020204030204" pitchFamily="34" charset="0"/>
                      </a:endParaRPr>
                    </a:p>
                    <a:p>
                      <a:r>
                        <a:rPr lang="en-US" sz="1400" b="1" i="0" kern="1200" dirty="0">
                          <a:solidFill>
                            <a:schemeClr val="dk1"/>
                          </a:solidFill>
                          <a:effectLst/>
                          <a:latin typeface="+mn-lt"/>
                          <a:ea typeface="+mn-ea"/>
                          <a:cs typeface="+mn-cs"/>
                        </a:rPr>
                        <a:t>Title of the Vulnerability:</a:t>
                      </a:r>
                      <a:r>
                        <a:rPr lang="en-US" sz="1400" b="0" i="0" kern="1200" dirty="0">
                          <a:solidFill>
                            <a:schemeClr val="dk1"/>
                          </a:solidFill>
                          <a:effectLst/>
                          <a:latin typeface="+mn-lt"/>
                          <a:ea typeface="+mn-ea"/>
                          <a:cs typeface="+mn-cs"/>
                        </a:rPr>
                        <a:t>  Stored XSS</a:t>
                      </a:r>
                    </a:p>
                    <a:p>
                      <a:r>
                        <a:rPr lang="en-US" sz="1400" b="1" i="0" kern="1200" dirty="0">
                          <a:solidFill>
                            <a:schemeClr val="dk1"/>
                          </a:solidFill>
                          <a:effectLst/>
                          <a:latin typeface="+mn-lt"/>
                          <a:ea typeface="+mn-ea"/>
                          <a:cs typeface="+mn-cs"/>
                        </a:rPr>
                        <a:t>Common Vulnerability Scoring System: </a:t>
                      </a:r>
                      <a:r>
                        <a:rPr lang="en-US" sz="1400" b="0" i="0" kern="1200" dirty="0">
                          <a:solidFill>
                            <a:schemeClr val="dk1"/>
                          </a:solidFill>
                          <a:effectLst/>
                          <a:latin typeface="+mn-lt"/>
                          <a:ea typeface="+mn-ea"/>
                          <a:cs typeface="+mn-cs"/>
                        </a:rPr>
                        <a:t>7.0</a:t>
                      </a:r>
                    </a:p>
                    <a:p>
                      <a:r>
                        <a:rPr lang="en-US" sz="1400" b="1" i="0" kern="1200" dirty="0">
                          <a:solidFill>
                            <a:schemeClr val="dk1"/>
                          </a:solidFill>
                          <a:effectLst/>
                          <a:latin typeface="+mn-lt"/>
                          <a:ea typeface="+mn-ea"/>
                          <a:cs typeface="+mn-cs"/>
                        </a:rPr>
                        <a:t>Vulnerability Class:</a:t>
                      </a:r>
                      <a:r>
                        <a:rPr lang="en-US" sz="1400" b="0" i="0" kern="1200" dirty="0">
                          <a:solidFill>
                            <a:schemeClr val="dk1"/>
                          </a:solidFill>
                          <a:effectLst/>
                          <a:latin typeface="+mn-lt"/>
                          <a:ea typeface="+mn-ea"/>
                          <a:cs typeface="+mn-cs"/>
                        </a:rPr>
                        <a:t> Injection</a:t>
                      </a:r>
                    </a:p>
                    <a:p>
                      <a:r>
                        <a:rPr lang="en-US" sz="1400" b="1" i="0" kern="1200" dirty="0">
                          <a:solidFill>
                            <a:schemeClr val="dk1"/>
                          </a:solidFill>
                          <a:effectLst/>
                          <a:latin typeface="+mn-lt"/>
                          <a:ea typeface="+mn-ea"/>
                          <a:cs typeface="+mn-cs"/>
                        </a:rPr>
                        <a:t>Technical Details &amp; Description:</a:t>
                      </a:r>
                      <a:r>
                        <a:rPr lang="en-US" sz="1400" b="0" i="0" kern="1200" dirty="0">
                          <a:solidFill>
                            <a:schemeClr val="dk1"/>
                          </a:solidFill>
                          <a:effectLst/>
                          <a:latin typeface="+mn-lt"/>
                          <a:ea typeface="+mn-ea"/>
                          <a:cs typeface="+mn-cs"/>
                        </a:rPr>
                        <a:t> The application source code is coded in a way which allows user input values to be stored and processed by the application.</a:t>
                      </a:r>
                    </a:p>
                    <a:p>
                      <a:r>
                        <a:rPr lang="en-US" sz="1400" b="1" i="0" kern="1200" dirty="0">
                          <a:solidFill>
                            <a:schemeClr val="dk1"/>
                          </a:solidFill>
                          <a:effectLst/>
                          <a:latin typeface="+mn-lt"/>
                          <a:ea typeface="+mn-ea"/>
                          <a:cs typeface="+mn-cs"/>
                        </a:rPr>
                        <a:t>CVE ID allocated</a:t>
                      </a:r>
                      <a:r>
                        <a:rPr lang="en-US" sz="1400" b="0" i="0" kern="1200" dirty="0">
                          <a:solidFill>
                            <a:schemeClr val="dk1"/>
                          </a:solidFill>
                          <a:effectLst/>
                          <a:latin typeface="+mn-lt"/>
                          <a:ea typeface="+mn-ea"/>
                          <a:cs typeface="+mn-cs"/>
                        </a:rPr>
                        <a:t>:  CVE-2017-14522</a:t>
                      </a:r>
                    </a:p>
                    <a:p>
                      <a:r>
                        <a:rPr lang="en-US" sz="1400" b="1" i="0" kern="1200" dirty="0">
                          <a:solidFill>
                            <a:schemeClr val="dk1"/>
                          </a:solidFill>
                          <a:effectLst/>
                          <a:latin typeface="+mn-lt"/>
                          <a:ea typeface="+mn-ea"/>
                          <a:cs typeface="+mn-cs"/>
                        </a:rPr>
                        <a:t>Product &amp; Service Introduction:</a:t>
                      </a:r>
                      <a:r>
                        <a:rPr lang="en-US" sz="1400" b="0" i="0" kern="1200" dirty="0">
                          <a:solidFill>
                            <a:schemeClr val="dk1"/>
                          </a:solidFill>
                          <a:effectLst/>
                          <a:latin typeface="+mn-lt"/>
                          <a:ea typeface="+mn-ea"/>
                          <a:cs typeface="+mn-cs"/>
                        </a:rPr>
                        <a:t> Wonder CMS 2.3.1</a:t>
                      </a:r>
                    </a:p>
                    <a:p>
                      <a:pPr marL="285750" indent="-285750">
                        <a:buFont typeface="Arial" panose="020B0604020202020204" pitchFamily="34" charset="0"/>
                        <a:buChar char="•"/>
                      </a:pPr>
                      <a:endParaRPr lang="en-US" sz="1300" b="0" dirty="0">
                        <a:solidFill>
                          <a:schemeClr val="tx1"/>
                        </a:solidFill>
                        <a:latin typeface="Calibri" panose="020F0502020204030204" pitchFamily="34" charset="0"/>
                      </a:endParaRPr>
                    </a:p>
                  </a:txBody>
                  <a:tcPr marL="82988" marR="82988" marT="41494" marB="4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134578336"/>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IN" dirty="0"/>
              <a:t>Observation</a:t>
            </a:r>
          </a:p>
        </p:txBody>
      </p:sp>
      <p:sp>
        <p:nvSpPr>
          <p:cNvPr id="3" name="Text Placeholder 2"/>
          <p:cNvSpPr>
            <a:spLocks noGrp="1"/>
          </p:cNvSpPr>
          <p:nvPr>
            <p:ph type="body" idx="1"/>
          </p:nvPr>
        </p:nvSpPr>
        <p:spPr>
          <a:xfrm>
            <a:off x="838200" y="1050870"/>
            <a:ext cx="10515600" cy="4351338"/>
          </a:xfrm>
        </p:spPr>
        <p:txBody>
          <a:bodyPr>
            <a:normAutofit/>
          </a:bodyPr>
          <a:lstStyle/>
          <a:p>
            <a:pPr marL="285750" indent="-285750"/>
            <a:r>
              <a:rPr lang="en-US" sz="2000" b="0" i="0" u="none" strike="noStrike" dirty="0">
                <a:solidFill>
                  <a:schemeClr val="dk1"/>
                </a:solidFill>
                <a:effectLst/>
                <a:latin typeface="Calibri" panose="020F0502020204030204" pitchFamily="34" charset="0"/>
                <a:ea typeface="+mn-ea"/>
                <a:cs typeface="Calibri" panose="020F0502020204030204" pitchFamily="34" charset="0"/>
                <a:sym typeface="Arial"/>
              </a:rPr>
              <a:t>Navigate To /</a:t>
            </a:r>
            <a:r>
              <a:rPr lang="en-US" sz="2000" b="0" i="0" u="none" strike="noStrike" dirty="0" err="1">
                <a:solidFill>
                  <a:schemeClr val="dk1"/>
                </a:solidFill>
                <a:effectLst/>
                <a:latin typeface="Calibri" panose="020F0502020204030204" pitchFamily="34" charset="0"/>
                <a:ea typeface="+mn-ea"/>
                <a:cs typeface="Calibri" panose="020F0502020204030204" pitchFamily="34" charset="0"/>
                <a:sym typeface="Arial"/>
              </a:rPr>
              <a:t>wondercms</a:t>
            </a:r>
            <a:r>
              <a:rPr lang="en-US" sz="2000" b="0" i="0" u="none" strike="noStrike" dirty="0">
                <a:solidFill>
                  <a:schemeClr val="dk1"/>
                </a:solidFill>
                <a:effectLst/>
                <a:latin typeface="Calibri" panose="020F0502020204030204" pitchFamily="34" charset="0"/>
                <a:ea typeface="+mn-ea"/>
                <a:cs typeface="Calibri" panose="020F0502020204030204" pitchFamily="34" charset="0"/>
                <a:sym typeface="Arial"/>
              </a:rPr>
              <a:t>/ and login to admin panel and under file tab in security setting enter title as </a:t>
            </a:r>
            <a:r>
              <a:rPr lang="en-US" sz="2000" b="1" i="0" u="none" strike="noStrike" dirty="0">
                <a:solidFill>
                  <a:schemeClr val="dk1"/>
                </a:solidFill>
                <a:effectLst/>
                <a:latin typeface="Calibri" panose="020F0502020204030204" pitchFamily="34" charset="0"/>
                <a:ea typeface="+mn-ea"/>
                <a:cs typeface="Calibri" panose="020F0502020204030204" pitchFamily="34" charset="0"/>
                <a:sym typeface="Arial"/>
              </a:rPr>
              <a:t>&lt;script&gt;alert(“Reflected XSS”)&lt;/script&gt;</a:t>
            </a:r>
          </a:p>
        </p:txBody>
      </p:sp>
      <p:pic>
        <p:nvPicPr>
          <p:cNvPr id="4" name="Picture 3">
            <a:extLst>
              <a:ext uri="{FF2B5EF4-FFF2-40B4-BE49-F238E27FC236}">
                <a16:creationId xmlns:a16="http://schemas.microsoft.com/office/drawing/2014/main" id="{EED33BD2-5BFA-4C99-A6A7-1D8BB74F3511}"/>
              </a:ext>
            </a:extLst>
          </p:cNvPr>
          <p:cNvPicPr>
            <a:picLocks noChangeAspect="1"/>
          </p:cNvPicPr>
          <p:nvPr/>
        </p:nvPicPr>
        <p:blipFill rotWithShape="1">
          <a:blip r:embed="rId2"/>
          <a:srcRect l="6000" t="3555" r="8334" b="19408"/>
          <a:stretch/>
        </p:blipFill>
        <p:spPr>
          <a:xfrm>
            <a:off x="1137920" y="1708422"/>
            <a:ext cx="10180320" cy="5149578"/>
          </a:xfrm>
          <a:prstGeom prst="rect">
            <a:avLst/>
          </a:prstGeom>
        </p:spPr>
      </p:pic>
      <p:sp>
        <p:nvSpPr>
          <p:cNvPr id="6" name="Frame 5">
            <a:extLst>
              <a:ext uri="{FF2B5EF4-FFF2-40B4-BE49-F238E27FC236}">
                <a16:creationId xmlns:a16="http://schemas.microsoft.com/office/drawing/2014/main" id="{669DCF0C-F5B4-4521-9E8C-26BC96AB9E6E}"/>
              </a:ext>
            </a:extLst>
          </p:cNvPr>
          <p:cNvSpPr/>
          <p:nvPr/>
        </p:nvSpPr>
        <p:spPr>
          <a:xfrm>
            <a:off x="3362960" y="3429000"/>
            <a:ext cx="2611120" cy="60960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77840935"/>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0164"/>
            <a:ext cx="10515600" cy="1325563"/>
          </a:xfrm>
        </p:spPr>
        <p:txBody>
          <a:bodyPr/>
          <a:lstStyle/>
          <a:p>
            <a:r>
              <a:rPr lang="en-IN" dirty="0"/>
              <a:t>POC</a:t>
            </a:r>
          </a:p>
        </p:txBody>
      </p:sp>
      <p:pic>
        <p:nvPicPr>
          <p:cNvPr id="5" name="Picture 4">
            <a:extLst>
              <a:ext uri="{FF2B5EF4-FFF2-40B4-BE49-F238E27FC236}">
                <a16:creationId xmlns:a16="http://schemas.microsoft.com/office/drawing/2014/main" id="{43439316-9A07-40C9-A9E1-8670B63909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560" y="1151973"/>
            <a:ext cx="10972800" cy="5306189"/>
          </a:xfrm>
          <a:prstGeom prst="rect">
            <a:avLst/>
          </a:prstGeom>
        </p:spPr>
      </p:pic>
    </p:spTree>
    <p:extLst>
      <p:ext uri="{BB962C8B-B14F-4D97-AF65-F5344CB8AC3E}">
        <p14:creationId xmlns:p14="http://schemas.microsoft.com/office/powerpoint/2010/main" val="2687974317"/>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36273" y="552091"/>
            <a:ext cx="7974481" cy="948905"/>
          </a:xfrm>
        </p:spPr>
        <p:txBody>
          <a:bodyPr>
            <a:normAutofit/>
          </a:bodyPr>
          <a:lstStyle/>
          <a:p>
            <a:r>
              <a:rPr lang="en-IN" dirty="0"/>
              <a:t>Business Impact – Moderate</a:t>
            </a:r>
          </a:p>
        </p:txBody>
      </p:sp>
      <p:sp>
        <p:nvSpPr>
          <p:cNvPr id="2" name="Slide Number Placeholder 1"/>
          <p:cNvSpPr>
            <a:spLocks noGrp="1"/>
          </p:cNvSpPr>
          <p:nvPr>
            <p:ph type="sldNum" sz="quarter" idx="2"/>
          </p:nvPr>
        </p:nvSpPr>
        <p:spPr/>
        <p:txBody>
          <a:bodyPr/>
          <a:lstStyle/>
          <a:p>
            <a:pPr lvl="0"/>
            <a:fld id="{86CB4B4D-7CA3-9044-876B-883B54F8677D}" type="slidenum">
              <a:rPr lang="en-US" smtClean="0"/>
              <a:t>104</a:t>
            </a:fld>
            <a:endParaRPr lang="en-US"/>
          </a:p>
        </p:txBody>
      </p:sp>
      <p:sp>
        <p:nvSpPr>
          <p:cNvPr id="5" name="TextBox 4"/>
          <p:cNvSpPr txBox="1"/>
          <p:nvPr/>
        </p:nvSpPr>
        <p:spPr>
          <a:xfrm>
            <a:off x="548416" y="1518249"/>
            <a:ext cx="9576659" cy="6377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1493" tIns="41493" rIns="41493" bIns="41493" numCol="1" spcCol="38100" rtlCol="0" anchor="t">
            <a:spAutoFit/>
          </a:bodyPr>
          <a:lstStyle/>
          <a:p>
            <a:pPr latinLnBrk="1" hangingPunct="0"/>
            <a:r>
              <a:rPr lang="en-US" dirty="0"/>
              <a:t>A attacker can perform session hijacking/ remote port scans as well as deface the site via XSS</a:t>
            </a:r>
            <a:r>
              <a:rPr lang="en-US" dirty="0">
                <a:latin typeface="Calibri" panose="020F0502020204030204" pitchFamily="34" charset="0"/>
                <a:cs typeface="Calibri" panose="020F0502020204030204" pitchFamily="34" charset="0"/>
              </a:rPr>
              <a:t>.</a:t>
            </a:r>
          </a:p>
          <a:p>
            <a:pPr latinLnBrk="1" hangingPunct="0"/>
            <a:endParaRPr lang="en-US" dirty="0">
              <a:latin typeface="Calibri" panose="020F0502020204030204" pitchFamily="34" charset="0"/>
              <a:cs typeface="Calibri" panose="020F0502020204030204" pitchFamily="34" charset="0"/>
            </a:endParaRPr>
          </a:p>
        </p:txBody>
      </p:sp>
      <p:sp>
        <p:nvSpPr>
          <p:cNvPr id="6" name="Title 1"/>
          <p:cNvSpPr txBox="1">
            <a:spLocks/>
          </p:cNvSpPr>
          <p:nvPr/>
        </p:nvSpPr>
        <p:spPr>
          <a:xfrm>
            <a:off x="365153" y="178407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Recommendation</a:t>
            </a:r>
          </a:p>
        </p:txBody>
      </p:sp>
      <p:sp>
        <p:nvSpPr>
          <p:cNvPr id="7" name="Text Placeholder 2"/>
          <p:cNvSpPr>
            <a:spLocks noGrp="1"/>
          </p:cNvSpPr>
          <p:nvPr>
            <p:ph type="body" idx="1"/>
          </p:nvPr>
        </p:nvSpPr>
        <p:spPr>
          <a:xfrm>
            <a:off x="436273" y="2787665"/>
            <a:ext cx="9688802" cy="1561501"/>
          </a:xfrm>
        </p:spPr>
        <p:txBody>
          <a:bodyPr>
            <a:noAutofit/>
          </a:bodyPr>
          <a:lstStyle/>
          <a:p>
            <a:pPr marL="0" indent="0">
              <a:buNone/>
            </a:pPr>
            <a:r>
              <a:rPr lang="en-IN" sz="2400" dirty="0"/>
              <a:t>Take the following precautions:</a:t>
            </a:r>
          </a:p>
          <a:p>
            <a:pPr lvl="1"/>
            <a:r>
              <a:rPr lang="en-US" dirty="0"/>
              <a:t>The application code should be configured in such a way, that any random user input be rejected and client and server side validation should be ensured to filter html input and </a:t>
            </a:r>
            <a:r>
              <a:rPr lang="en-US" dirty="0" err="1"/>
              <a:t>javascript</a:t>
            </a:r>
            <a:r>
              <a:rPr lang="en-US" dirty="0"/>
              <a:t> input</a:t>
            </a:r>
            <a:endParaRPr lang="en-IN" sz="2000" dirty="0"/>
          </a:p>
          <a:p>
            <a:pPr lvl="1"/>
            <a:endParaRPr lang="en-IN" sz="2000" dirty="0"/>
          </a:p>
          <a:p>
            <a:pPr lvl="1"/>
            <a:endParaRPr lang="en-IN" sz="2000" dirty="0"/>
          </a:p>
        </p:txBody>
      </p:sp>
      <p:sp>
        <p:nvSpPr>
          <p:cNvPr id="10" name="Title 1"/>
          <p:cNvSpPr txBox="1">
            <a:spLocks/>
          </p:cNvSpPr>
          <p:nvPr/>
        </p:nvSpPr>
        <p:spPr>
          <a:xfrm>
            <a:off x="436273" y="398980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References:</a:t>
            </a:r>
          </a:p>
        </p:txBody>
      </p:sp>
      <p:sp>
        <p:nvSpPr>
          <p:cNvPr id="11" name="Rectangle 10"/>
          <p:cNvSpPr/>
          <p:nvPr/>
        </p:nvSpPr>
        <p:spPr>
          <a:xfrm>
            <a:off x="436273" y="5194120"/>
            <a:ext cx="11353800" cy="646331"/>
          </a:xfrm>
          <a:prstGeom prst="rect">
            <a:avLst/>
          </a:prstGeom>
        </p:spPr>
        <p:txBody>
          <a:bodyPr wrap="square">
            <a:spAutoFit/>
          </a:bodyPr>
          <a:lstStyle/>
          <a:p>
            <a:r>
              <a:rPr lang="en-US" dirty="0"/>
              <a:t>https://hdivsecurity.com/owasp-using-components-with-known-vulnerabilities</a:t>
            </a:r>
          </a:p>
          <a:p>
            <a:r>
              <a:rPr lang="en-IN" i="1" dirty="0"/>
              <a:t>https://resources.whitesourcesoftware.com/blog-whitesource/owasp-a9-using-components-with-known-vulnerabilities</a:t>
            </a:r>
          </a:p>
        </p:txBody>
      </p:sp>
      <p:sp>
        <p:nvSpPr>
          <p:cNvPr id="3" name="Rectangle 1">
            <a:extLst>
              <a:ext uri="{FF2B5EF4-FFF2-40B4-BE49-F238E27FC236}">
                <a16:creationId xmlns:a16="http://schemas.microsoft.com/office/drawing/2014/main" id="{13122F10-3D9F-457C-A57F-B6D9E55FBAE2}"/>
              </a:ext>
            </a:extLst>
          </p:cNvPr>
          <p:cNvSpPr>
            <a:spLocks noChangeArrowheads="1"/>
          </p:cNvSpPr>
          <p:nvPr/>
        </p:nvSpPr>
        <p:spPr bwMode="auto">
          <a:xfrm>
            <a:off x="0" y="0"/>
            <a:ext cx="12192000" cy="0"/>
          </a:xfrm>
          <a:prstGeom prst="rect">
            <a:avLst/>
          </a:prstGeom>
          <a:solidFill>
            <a:srgbClr val="14141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FFFFFF"/>
                </a:solidFill>
                <a:effectLst/>
                <a:latin typeface="Times New Roman" panose="02020603050405020304" pitchFamily="18" charset="0"/>
                <a:cs typeface="Times New Roman" panose="02020603050405020304" pitchFamily="18" charset="0"/>
              </a:rPr>
              <a:t>The application code should be configured in such a way, that any random user input be rejected and client and server side validation should be ensured to filter html input and javascript input</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23B480A6-4437-4E12-84A2-82AE37F615F9}"/>
              </a:ext>
            </a:extLst>
          </p:cNvPr>
          <p:cNvSpPr>
            <a:spLocks noChangeArrowheads="1"/>
          </p:cNvSpPr>
          <p:nvPr/>
        </p:nvSpPr>
        <p:spPr bwMode="auto">
          <a:xfrm>
            <a:off x="152400" y="152400"/>
            <a:ext cx="12192000" cy="0"/>
          </a:xfrm>
          <a:prstGeom prst="rect">
            <a:avLst/>
          </a:prstGeom>
          <a:solidFill>
            <a:srgbClr val="14141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FFFFFF"/>
                </a:solidFill>
                <a:effectLst/>
                <a:latin typeface="Times New Roman" panose="02020603050405020304" pitchFamily="18" charset="0"/>
                <a:cs typeface="Times New Roman" panose="02020603050405020304" pitchFamily="18" charset="0"/>
              </a:rPr>
              <a:t>The application code should be configured in such a way, that any random user input be rejected and client and server side validation should be ensured to filter html input and javascript input</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63985793"/>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a:t>THANK YOU</a:t>
            </a:r>
          </a:p>
        </p:txBody>
      </p:sp>
      <p:sp>
        <p:nvSpPr>
          <p:cNvPr id="5" name="Subtitle 4"/>
          <p:cNvSpPr>
            <a:spLocks noGrp="1"/>
          </p:cNvSpPr>
          <p:nvPr>
            <p:ph type="subTitle" idx="1"/>
          </p:nvPr>
        </p:nvSpPr>
        <p:spPr/>
        <p:txBody>
          <a:bodyPr/>
          <a:lstStyle/>
          <a:p>
            <a:r>
              <a:rPr lang="en-IN" dirty="0"/>
              <a:t>For any further clarifications/patch assistance, mail at: gehlotrahulrahul@gmail.com</a:t>
            </a:r>
          </a:p>
        </p:txBody>
      </p:sp>
    </p:spTree>
    <p:extLst>
      <p:ext uri="{BB962C8B-B14F-4D97-AF65-F5344CB8AC3E}">
        <p14:creationId xmlns:p14="http://schemas.microsoft.com/office/powerpoint/2010/main" val="579763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IN" dirty="0" err="1"/>
              <a:t>PoC</a:t>
            </a:r>
            <a:r>
              <a:rPr lang="en-IN" dirty="0"/>
              <a:t> – Attacker can dump arbitrary data</a:t>
            </a:r>
          </a:p>
        </p:txBody>
      </p:sp>
      <p:sp>
        <p:nvSpPr>
          <p:cNvPr id="3" name="Text Placeholder 2"/>
          <p:cNvSpPr>
            <a:spLocks noGrp="1"/>
          </p:cNvSpPr>
          <p:nvPr>
            <p:ph type="body" idx="1"/>
          </p:nvPr>
        </p:nvSpPr>
        <p:spPr>
          <a:xfrm>
            <a:off x="838200" y="1577081"/>
            <a:ext cx="10515600" cy="4351338"/>
          </a:xfrm>
        </p:spPr>
        <p:txBody>
          <a:bodyPr>
            <a:normAutofit/>
          </a:bodyPr>
          <a:lstStyle/>
          <a:p>
            <a:r>
              <a:rPr lang="en-IN" sz="2000" dirty="0">
                <a:solidFill>
                  <a:srgbClr val="FF0000"/>
                </a:solidFill>
              </a:rPr>
              <a:t>No of databases: 2</a:t>
            </a:r>
          </a:p>
          <a:p>
            <a:pPr lvl="1"/>
            <a:r>
              <a:rPr lang="en-IN" sz="1600" dirty="0"/>
              <a:t>[*] </a:t>
            </a:r>
            <a:r>
              <a:rPr lang="en-IN" sz="1600" dirty="0" err="1"/>
              <a:t>hacking_training_project</a:t>
            </a:r>
            <a:endParaRPr lang="en-IN" sz="1600" dirty="0"/>
          </a:p>
          <a:p>
            <a:pPr lvl="1"/>
            <a:r>
              <a:rPr lang="en-IN" sz="1600" dirty="0"/>
              <a:t>[*] </a:t>
            </a:r>
            <a:r>
              <a:rPr lang="en-IN" sz="1600" dirty="0" err="1"/>
              <a:t>information_schema</a:t>
            </a:r>
            <a:endParaRPr lang="en-IN" sz="1600" dirty="0"/>
          </a:p>
          <a:p>
            <a:r>
              <a:rPr lang="en-IN" sz="2000" dirty="0">
                <a:solidFill>
                  <a:srgbClr val="FF0000"/>
                </a:solidFill>
              </a:rPr>
              <a:t>No of tables in </a:t>
            </a:r>
            <a:r>
              <a:rPr lang="en-IN" sz="2000" dirty="0" err="1">
                <a:solidFill>
                  <a:srgbClr val="FF0000"/>
                </a:solidFill>
              </a:rPr>
              <a:t>hacking_training_project</a:t>
            </a:r>
            <a:r>
              <a:rPr lang="en-IN" sz="2000" dirty="0">
                <a:solidFill>
                  <a:srgbClr val="FF0000"/>
                </a:solidFill>
              </a:rPr>
              <a:t>: 10</a:t>
            </a:r>
          </a:p>
          <a:p>
            <a:pPr lvl="1"/>
            <a:r>
              <a:rPr lang="en-IN" sz="1600" dirty="0"/>
              <a:t> brands                                </a:t>
            </a:r>
          </a:p>
          <a:p>
            <a:pPr lvl="1"/>
            <a:r>
              <a:rPr lang="en-IN" sz="1600" dirty="0"/>
              <a:t> </a:t>
            </a:r>
            <a:r>
              <a:rPr lang="en-IN" sz="1600" dirty="0" err="1"/>
              <a:t>cart_items</a:t>
            </a:r>
            <a:r>
              <a:rPr lang="en-IN" sz="1600" dirty="0"/>
              <a:t>                            </a:t>
            </a:r>
          </a:p>
          <a:p>
            <a:pPr lvl="1"/>
            <a:r>
              <a:rPr lang="en-IN" sz="1600" dirty="0"/>
              <a:t> categories                            </a:t>
            </a:r>
          </a:p>
          <a:p>
            <a:pPr lvl="1"/>
            <a:r>
              <a:rPr lang="en-IN" sz="1600" dirty="0"/>
              <a:t> customers                             </a:t>
            </a:r>
          </a:p>
          <a:p>
            <a:pPr lvl="1"/>
            <a:r>
              <a:rPr lang="en-IN" sz="1600" dirty="0"/>
              <a:t> </a:t>
            </a:r>
            <a:r>
              <a:rPr lang="en-IN" sz="1600" dirty="0" err="1"/>
              <a:t>order_items</a:t>
            </a:r>
            <a:r>
              <a:rPr lang="en-IN" sz="1600" dirty="0"/>
              <a:t>                           </a:t>
            </a:r>
          </a:p>
          <a:p>
            <a:pPr lvl="1"/>
            <a:r>
              <a:rPr lang="en-IN" sz="1600" dirty="0"/>
              <a:t> orders                                </a:t>
            </a:r>
          </a:p>
          <a:p>
            <a:pPr lvl="1"/>
            <a:r>
              <a:rPr lang="en-IN" sz="1600" dirty="0"/>
              <a:t> </a:t>
            </a:r>
            <a:r>
              <a:rPr lang="en-IN" sz="1600" dirty="0" err="1"/>
              <a:t>product_reviews</a:t>
            </a:r>
            <a:r>
              <a:rPr lang="en-IN" sz="1600" dirty="0"/>
              <a:t>                       </a:t>
            </a:r>
          </a:p>
          <a:p>
            <a:pPr lvl="1"/>
            <a:r>
              <a:rPr lang="en-IN" sz="1600" dirty="0"/>
              <a:t> products                              </a:t>
            </a:r>
          </a:p>
          <a:p>
            <a:pPr lvl="1"/>
            <a:r>
              <a:rPr lang="en-IN" sz="1600" dirty="0"/>
              <a:t> sellers                               </a:t>
            </a:r>
          </a:p>
          <a:p>
            <a:pPr lvl="1"/>
            <a:r>
              <a:rPr lang="en-IN" sz="1600" dirty="0"/>
              <a:t> users</a:t>
            </a:r>
            <a:endParaRPr lang="en-IN" sz="2000" dirty="0"/>
          </a:p>
        </p:txBody>
      </p:sp>
    </p:spTree>
    <p:extLst>
      <p:ext uri="{BB962C8B-B14F-4D97-AF65-F5344CB8AC3E}">
        <p14:creationId xmlns:p14="http://schemas.microsoft.com/office/powerpoint/2010/main" val="191114118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160" y="-213995"/>
            <a:ext cx="10515600" cy="1325563"/>
          </a:xfrm>
        </p:spPr>
        <p:txBody>
          <a:bodyPr/>
          <a:lstStyle/>
          <a:p>
            <a:r>
              <a:rPr lang="en-IN" dirty="0"/>
              <a:t>Business Impact – Extremely High</a:t>
            </a:r>
          </a:p>
        </p:txBody>
      </p:sp>
      <p:sp>
        <p:nvSpPr>
          <p:cNvPr id="3" name="Text Placeholder 2"/>
          <p:cNvSpPr>
            <a:spLocks noGrp="1"/>
          </p:cNvSpPr>
          <p:nvPr>
            <p:ph type="body" idx="1"/>
          </p:nvPr>
        </p:nvSpPr>
        <p:spPr>
          <a:xfrm>
            <a:off x="645160" y="809625"/>
            <a:ext cx="10515600" cy="4351338"/>
          </a:xfrm>
        </p:spPr>
        <p:txBody>
          <a:bodyPr>
            <a:normAutofit/>
          </a:bodyPr>
          <a:lstStyle/>
          <a:p>
            <a:pPr marL="0" indent="0">
              <a:buNone/>
            </a:pPr>
            <a:r>
              <a:rPr lang="en-IN" sz="2000" dirty="0"/>
              <a:t>Using this vulnerability, attacker can execute arbitrary SQL commands on </a:t>
            </a:r>
            <a:r>
              <a:rPr lang="en-IN" sz="2000" dirty="0" err="1"/>
              <a:t>Internshala</a:t>
            </a:r>
            <a:r>
              <a:rPr lang="en-IN" sz="2000" dirty="0"/>
              <a:t> server and gain complete access to internal databases along with all data inside it. </a:t>
            </a:r>
          </a:p>
          <a:p>
            <a:pPr marL="0" indent="0">
              <a:buNone/>
            </a:pPr>
            <a:r>
              <a:rPr lang="en-IN" sz="2000" dirty="0"/>
              <a:t>Below is the screenshot of users table which shows user credentials being leaked that too in plain text with any hashing/encryption in password field.</a:t>
            </a:r>
          </a:p>
          <a:p>
            <a:pPr marL="0" indent="0">
              <a:buNone/>
            </a:pPr>
            <a:r>
              <a:rPr lang="en-IN" sz="2000" dirty="0"/>
              <a:t>Attacker can use this information to login to customer account and cancel his/her orders or order some unwanted items.</a:t>
            </a:r>
          </a:p>
        </p:txBody>
      </p:sp>
      <p:pic>
        <p:nvPicPr>
          <p:cNvPr id="6" name="Picture 5">
            <a:extLst>
              <a:ext uri="{FF2B5EF4-FFF2-40B4-BE49-F238E27FC236}">
                <a16:creationId xmlns:a16="http://schemas.microsoft.com/office/drawing/2014/main" id="{AE94AE1C-DC7F-4129-8E88-D91F31D46D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460" y="3138329"/>
            <a:ext cx="10401300" cy="2887980"/>
          </a:xfrm>
          <a:prstGeom prst="rect">
            <a:avLst/>
          </a:prstGeom>
        </p:spPr>
      </p:pic>
    </p:spTree>
    <p:extLst>
      <p:ext uri="{BB962C8B-B14F-4D97-AF65-F5344CB8AC3E}">
        <p14:creationId xmlns:p14="http://schemas.microsoft.com/office/powerpoint/2010/main" val="419690678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Recommendation</a:t>
            </a:r>
          </a:p>
        </p:txBody>
      </p:sp>
      <p:sp>
        <p:nvSpPr>
          <p:cNvPr id="3" name="Text Placeholder 2"/>
          <p:cNvSpPr>
            <a:spLocks noGrp="1"/>
          </p:cNvSpPr>
          <p:nvPr>
            <p:ph type="body" idx="1"/>
          </p:nvPr>
        </p:nvSpPr>
        <p:spPr>
          <a:xfrm>
            <a:off x="838200" y="1515074"/>
            <a:ext cx="10515600" cy="4351338"/>
          </a:xfrm>
        </p:spPr>
        <p:txBody>
          <a:bodyPr>
            <a:noAutofit/>
          </a:bodyPr>
          <a:lstStyle/>
          <a:p>
            <a:pPr marL="0" indent="0">
              <a:buNone/>
            </a:pPr>
            <a:r>
              <a:rPr lang="en-IN" sz="2400" dirty="0"/>
              <a:t>Take the following precautions to avoid exploitation of SQL injections:</a:t>
            </a:r>
          </a:p>
          <a:p>
            <a:pPr lvl="1"/>
            <a:r>
              <a:rPr lang="en-IN" sz="2000" dirty="0"/>
              <a:t>Whitelist User Input: Whitelist all user input for expected data only. For example if you are expecting a product name in search box, limit it to alphabets only </a:t>
            </a:r>
            <a:r>
              <a:rPr lang="en-IN" sz="2000" dirty="0" err="1"/>
              <a:t>upto</a:t>
            </a:r>
            <a:r>
              <a:rPr lang="en-IN" sz="2000" dirty="0"/>
              <a:t> 20 characters in length. If you are expecting some ID, restrict it to numbers only</a:t>
            </a:r>
          </a:p>
          <a:p>
            <a:pPr lvl="1"/>
            <a:r>
              <a:rPr lang="en-IN" sz="2000" dirty="0"/>
              <a:t>Prepared Statements: Use SQL prepared statements available in all web development languages and frameworks to avoid attacker being able to modify SQL query</a:t>
            </a:r>
          </a:p>
          <a:p>
            <a:pPr lvl="1"/>
            <a:r>
              <a:rPr lang="en-IN" sz="2000" dirty="0"/>
              <a:t>Character encoding: If you are taking input that requires you to accept special characters, encode it. Example. Convert all </a:t>
            </a:r>
            <a:r>
              <a:rPr lang="en-IN" sz="2000" b="1" dirty="0"/>
              <a:t>‘ to \’</a:t>
            </a:r>
            <a:r>
              <a:rPr lang="en-IN" sz="2000" dirty="0"/>
              <a:t> , </a:t>
            </a:r>
            <a:r>
              <a:rPr lang="en-IN" sz="2000" b="1" dirty="0"/>
              <a:t>“ to \”</a:t>
            </a:r>
            <a:r>
              <a:rPr lang="en-IN" sz="2000" dirty="0"/>
              <a:t>, </a:t>
            </a:r>
            <a:r>
              <a:rPr lang="en-IN" sz="2000" b="1" dirty="0"/>
              <a:t>\ to \\.</a:t>
            </a:r>
            <a:r>
              <a:rPr lang="en-IN" sz="2000" dirty="0"/>
              <a:t> It is also suggested to follow a standard encoding for all special characters such has HTML encoding, URL encoding </a:t>
            </a:r>
            <a:r>
              <a:rPr lang="en-IN" sz="2000" dirty="0" err="1"/>
              <a:t>etc</a:t>
            </a:r>
            <a:endParaRPr lang="en-IN" sz="2000" dirty="0"/>
          </a:p>
          <a:p>
            <a:pPr lvl="1"/>
            <a:r>
              <a:rPr lang="en-IN" sz="2000" dirty="0"/>
              <a:t>Do not run Database Service as admin/root user</a:t>
            </a:r>
          </a:p>
          <a:p>
            <a:pPr lvl="1"/>
            <a:r>
              <a:rPr lang="en-IN" sz="2000" dirty="0"/>
              <a:t>Disable/remove default accounts, passwords and databases </a:t>
            </a:r>
          </a:p>
          <a:p>
            <a:pPr lvl="1"/>
            <a:r>
              <a:rPr lang="en-IN" sz="2000" dirty="0"/>
              <a:t>Assign each Database user only the required permissions and not all permissions</a:t>
            </a:r>
          </a:p>
        </p:txBody>
      </p:sp>
    </p:spTree>
    <p:extLst>
      <p:ext uri="{BB962C8B-B14F-4D97-AF65-F5344CB8AC3E}">
        <p14:creationId xmlns:p14="http://schemas.microsoft.com/office/powerpoint/2010/main" val="297010838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References</a:t>
            </a:r>
          </a:p>
        </p:txBody>
      </p:sp>
      <p:sp>
        <p:nvSpPr>
          <p:cNvPr id="3" name="Text Placeholder 2"/>
          <p:cNvSpPr>
            <a:spLocks noGrp="1"/>
          </p:cNvSpPr>
          <p:nvPr>
            <p:ph type="body" idx="1"/>
          </p:nvPr>
        </p:nvSpPr>
        <p:spPr>
          <a:xfrm>
            <a:off x="838200" y="1515074"/>
            <a:ext cx="10515600" cy="4351338"/>
          </a:xfrm>
        </p:spPr>
        <p:txBody>
          <a:bodyPr>
            <a:noAutofit/>
          </a:bodyPr>
          <a:lstStyle/>
          <a:p>
            <a:r>
              <a:rPr lang="en-IN" sz="2400" i="1" dirty="0">
                <a:latin typeface="Calibri" panose="020F0502020204030204" pitchFamily="34" charset="0"/>
                <a:cs typeface="Calibri" panose="020F0502020204030204" pitchFamily="34" charset="0"/>
              </a:rPr>
              <a:t>https://www.owasp.org/index.php/SQL_Injection</a:t>
            </a:r>
          </a:p>
          <a:p>
            <a:r>
              <a:rPr lang="en-IN" sz="2400" i="1" dirty="0"/>
              <a:t>https://en.wikipedia.org/wiki/SQL_injection</a:t>
            </a:r>
            <a:endParaRPr lang="en-US" sz="2400" i="1" dirty="0">
              <a:latin typeface="Calibri" panose="020F0502020204030204" pitchFamily="34" charset="0"/>
              <a:cs typeface="Calibri" panose="020F0502020204030204" pitchFamily="34" charset="0"/>
            </a:endParaRPr>
          </a:p>
          <a:p>
            <a:endParaRPr lang="en-IN" sz="2400" dirty="0"/>
          </a:p>
        </p:txBody>
      </p:sp>
    </p:spTree>
    <p:extLst>
      <p:ext uri="{BB962C8B-B14F-4D97-AF65-F5344CB8AC3E}">
        <p14:creationId xmlns:p14="http://schemas.microsoft.com/office/powerpoint/2010/main" val="247997591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p:txBody>
          <a:bodyPr/>
          <a:lstStyle/>
          <a:p>
            <a:pPr lvl="0"/>
            <a:fld id="{86CB4B4D-7CA3-9044-876B-883B54F8677D}" type="slidenum">
              <a:rPr lang="uk-UA" smtClean="0"/>
              <a:t>15</a:t>
            </a:fld>
            <a:endParaRPr lang="uk-UA"/>
          </a:p>
        </p:txBody>
      </p:sp>
      <p:sp>
        <p:nvSpPr>
          <p:cNvPr id="3" name="Title 2"/>
          <p:cNvSpPr>
            <a:spLocks noGrp="1"/>
          </p:cNvSpPr>
          <p:nvPr>
            <p:ph type="title"/>
          </p:nvPr>
        </p:nvSpPr>
        <p:spPr/>
        <p:txBody>
          <a:bodyPr/>
          <a:lstStyle/>
          <a:p>
            <a:r>
              <a:rPr lang="en-IN" dirty="0"/>
              <a:t>2. Default /Weak Passwords</a:t>
            </a:r>
          </a:p>
        </p:txBody>
      </p:sp>
      <p:graphicFrame>
        <p:nvGraphicFramePr>
          <p:cNvPr id="6" name="Table 5"/>
          <p:cNvGraphicFramePr>
            <a:graphicFrameLocks noGrp="1"/>
          </p:cNvGraphicFramePr>
          <p:nvPr>
            <p:extLst>
              <p:ext uri="{D42A27DB-BD31-4B8C-83A1-F6EECF244321}">
                <p14:modId xmlns:p14="http://schemas.microsoft.com/office/powerpoint/2010/main" val="3771658373"/>
              </p:ext>
            </p:extLst>
          </p:nvPr>
        </p:nvGraphicFramePr>
        <p:xfrm>
          <a:off x="1732123" y="1283865"/>
          <a:ext cx="8109380" cy="3088925"/>
        </p:xfrm>
        <a:graphic>
          <a:graphicData uri="http://schemas.openxmlformats.org/drawingml/2006/table">
            <a:tbl>
              <a:tblPr firstRow="1" bandRow="1">
                <a:tableStyleId>{5C22544A-7EE6-4342-B048-85BDC9FD1C3A}</a:tableStyleId>
              </a:tblPr>
              <a:tblGrid>
                <a:gridCol w="1413562">
                  <a:extLst>
                    <a:ext uri="{9D8B030D-6E8A-4147-A177-3AD203B41FA5}">
                      <a16:colId xmlns:a16="http://schemas.microsoft.com/office/drawing/2014/main" val="20000"/>
                    </a:ext>
                  </a:extLst>
                </a:gridCol>
                <a:gridCol w="6695818">
                  <a:extLst>
                    <a:ext uri="{9D8B030D-6E8A-4147-A177-3AD203B41FA5}">
                      <a16:colId xmlns:a16="http://schemas.microsoft.com/office/drawing/2014/main" val="20001"/>
                    </a:ext>
                  </a:extLst>
                </a:gridCol>
              </a:tblGrid>
              <a:tr h="415137">
                <a:tc>
                  <a:txBody>
                    <a:bodyPr/>
                    <a:lstStyle/>
                    <a:p>
                      <a:pPr algn="ctr"/>
                      <a:endParaRPr lang="en-US" sz="1600" dirty="0"/>
                    </a:p>
                  </a:txBody>
                  <a:tcPr marL="82988" marR="82988"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2988" marR="82988"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406639">
                <a:tc>
                  <a:txBody>
                    <a:bodyPr/>
                    <a:lstStyle/>
                    <a:p>
                      <a:pPr algn="ctr"/>
                      <a:r>
                        <a:rPr lang="en-US" sz="1600" dirty="0">
                          <a:solidFill>
                            <a:srgbClr val="FFFFFF"/>
                          </a:solidFill>
                          <a:latin typeface="Calibri" panose="020F0502020204030204" pitchFamily="34" charset="0"/>
                        </a:rPr>
                        <a:t>Access to Seller Dashboard</a:t>
                      </a:r>
                    </a:p>
                    <a:p>
                      <a:pPr algn="ctr"/>
                      <a:r>
                        <a:rPr lang="en-US" sz="1300" dirty="0">
                          <a:solidFill>
                            <a:srgbClr val="FFFFFF"/>
                          </a:solidFill>
                          <a:latin typeface="Calibri" panose="020F0502020204030204" pitchFamily="34" charset="0"/>
                        </a:rPr>
                        <a:t>(Critical)</a:t>
                      </a:r>
                    </a:p>
                  </a:txBody>
                  <a:tcPr marL="82988" marR="82988" marT="41494" marB="414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r>
                        <a:rPr lang="en-US" sz="1300" dirty="0">
                          <a:solidFill>
                            <a:schemeClr val="tx1"/>
                          </a:solidFill>
                          <a:latin typeface="Calibri" panose="020F0502020204030204" pitchFamily="34" charset="0"/>
                        </a:rPr>
                        <a:t> </a:t>
                      </a:r>
                    </a:p>
                    <a:p>
                      <a:r>
                        <a:rPr lang="en-US" sz="1300" baseline="0" dirty="0">
                          <a:solidFill>
                            <a:schemeClr val="tx1"/>
                          </a:solidFill>
                          <a:latin typeface="Calibri" panose="020F0502020204030204" pitchFamily="34" charset="0"/>
                        </a:rPr>
                        <a:t>The Sales dashboard at the below mentioned URL has default/weak password allowing complete admin access</a:t>
                      </a:r>
                      <a:endParaRPr lang="en-US" sz="1300" dirty="0">
                        <a:solidFill>
                          <a:schemeClr val="tx1"/>
                        </a:solidFill>
                        <a:latin typeface="Calibri" panose="020F0502020204030204" pitchFamily="34" charset="0"/>
                        <a:cs typeface="Calibri" panose="020F0502020204030204" pitchFamily="34" charset="0"/>
                      </a:endParaRPr>
                    </a:p>
                    <a:p>
                      <a:endParaRPr lang="en-US" sz="1300" dirty="0">
                        <a:solidFill>
                          <a:schemeClr val="tx1"/>
                        </a:solidFill>
                        <a:latin typeface="Calibri" panose="020F0502020204030204" pitchFamily="34" charset="0"/>
                      </a:endParaRPr>
                    </a:p>
                    <a:p>
                      <a:r>
                        <a:rPr lang="en-US" sz="1300" b="1" dirty="0">
                          <a:solidFill>
                            <a:schemeClr val="tx1"/>
                          </a:solidFill>
                          <a:latin typeface="Calibri" panose="020F0502020204030204" pitchFamily="34" charset="0"/>
                        </a:rPr>
                        <a:t>Affected URL :</a:t>
                      </a:r>
                      <a:endParaRPr lang="en-US" sz="1300" b="0" i="0" u="none" strike="noStrike" dirty="0">
                        <a:solidFill>
                          <a:schemeClr val="tx1"/>
                        </a:solidFill>
                        <a:effectLst/>
                        <a:latin typeface="Calibri" panose="020F0502020204030204" pitchFamily="34" charset="0"/>
                        <a:ea typeface="+mn-ea"/>
                        <a:cs typeface="+mn-cs"/>
                        <a:sym typeface="Arial"/>
                      </a:endParaRPr>
                    </a:p>
                    <a:p>
                      <a:pPr marL="285750" indent="-285750">
                        <a:buFont typeface="Arial" panose="020B0604020202020204" pitchFamily="34" charset="0"/>
                        <a:buChar char="•"/>
                      </a:pPr>
                      <a:r>
                        <a:rPr lang="en-US" sz="1400" dirty="0">
                          <a:solidFill>
                            <a:schemeClr val="dk1"/>
                          </a:solidFill>
                          <a:latin typeface="Calibri" panose="020F0502020204030204" pitchFamily="34" charset="0"/>
                          <a:cs typeface="Calibri" panose="020F0502020204030204" pitchFamily="34" charset="0"/>
                          <a:sym typeface="Arial"/>
                          <a:hlinkClick r:id="rId2"/>
                        </a:rPr>
                        <a:t>http://13.232.110.86/login/seller.php</a:t>
                      </a:r>
                      <a:r>
                        <a:rPr lang="en-US" sz="1400" dirty="0">
                          <a:solidFill>
                            <a:schemeClr val="dk1"/>
                          </a:solidFill>
                          <a:latin typeface="Calibri" panose="020F0502020204030204" pitchFamily="34" charset="0"/>
                          <a:cs typeface="Calibri" panose="020F0502020204030204" pitchFamily="34" charset="0"/>
                          <a:sym typeface="Arial"/>
                        </a:rPr>
                        <a:t> </a:t>
                      </a:r>
                      <a:endParaRPr lang="en-US" sz="1300" b="0" dirty="0">
                        <a:solidFill>
                          <a:schemeClr val="tx1"/>
                        </a:solidFill>
                        <a:latin typeface="Calibri" panose="020F0502020204030204" pitchFamily="34" charset="0"/>
                      </a:endParaRPr>
                    </a:p>
                    <a:p>
                      <a:pPr marL="0" marR="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300" b="1" dirty="0">
                        <a:solidFill>
                          <a:schemeClr val="tx1"/>
                        </a:solidFill>
                        <a:latin typeface="Calibri" panose="020F0502020204030204" pitchFamily="34" charset="0"/>
                      </a:endParaRPr>
                    </a:p>
                    <a:p>
                      <a:pPr marL="0" marR="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b="1" dirty="0">
                          <a:solidFill>
                            <a:schemeClr val="tx1"/>
                          </a:solidFill>
                          <a:latin typeface="Calibri" panose="020F0502020204030204" pitchFamily="34" charset="0"/>
                        </a:rPr>
                        <a:t>Affected</a:t>
                      </a:r>
                      <a:r>
                        <a:rPr lang="en-US" sz="1300" b="1" baseline="0" dirty="0">
                          <a:solidFill>
                            <a:schemeClr val="tx1"/>
                          </a:solidFill>
                          <a:latin typeface="Calibri" panose="020F0502020204030204" pitchFamily="34" charset="0"/>
                        </a:rPr>
                        <a:t> Parameters</a:t>
                      </a:r>
                      <a:r>
                        <a:rPr lang="en-US" sz="1300" b="1" dirty="0">
                          <a:solidFill>
                            <a:schemeClr val="tx1"/>
                          </a:solidFill>
                          <a:latin typeface="Calibri" panose="020F0502020204030204" pitchFamily="34" charset="0"/>
                        </a:rPr>
                        <a:t> :</a:t>
                      </a:r>
                      <a:endParaRPr lang="en-US" sz="1300" b="0" dirty="0">
                        <a:solidFill>
                          <a:schemeClr val="tx1"/>
                        </a:solidFill>
                        <a:latin typeface="Calibri" panose="020F0502020204030204" pitchFamily="34" charset="0"/>
                      </a:endParaRPr>
                    </a:p>
                    <a:p>
                      <a:pPr marL="285750" indent="-285750">
                        <a:buFont typeface="Arial" panose="020B0604020202020204" pitchFamily="34" charset="0"/>
                        <a:buChar char="•"/>
                      </a:pPr>
                      <a:r>
                        <a:rPr lang="en-US" sz="1300" b="0" dirty="0">
                          <a:solidFill>
                            <a:schemeClr val="tx1"/>
                          </a:solidFill>
                          <a:latin typeface="Calibri" panose="020F0502020204030204" pitchFamily="34" charset="0"/>
                        </a:rPr>
                        <a:t>Username, password (POST</a:t>
                      </a:r>
                      <a:r>
                        <a:rPr lang="en-US" sz="1300" b="0" baseline="0" dirty="0">
                          <a:solidFill>
                            <a:schemeClr val="tx1"/>
                          </a:solidFill>
                          <a:latin typeface="Calibri" panose="020F0502020204030204" pitchFamily="34" charset="0"/>
                        </a:rPr>
                        <a:t> parameters)</a:t>
                      </a:r>
                      <a:endParaRPr lang="en-US" sz="1300" b="0" dirty="0">
                        <a:solidFill>
                          <a:schemeClr val="tx1"/>
                        </a:solidFill>
                        <a:latin typeface="Calibri" panose="020F0502020204030204" pitchFamily="34" charset="0"/>
                      </a:endParaRPr>
                    </a:p>
                    <a:p>
                      <a:pPr marL="285750" indent="-285750">
                        <a:buFont typeface="Arial" panose="020B0604020202020204" pitchFamily="34" charset="0"/>
                        <a:buChar char="•"/>
                      </a:pPr>
                      <a:endParaRPr lang="en-US" sz="1300" b="0" dirty="0">
                        <a:solidFill>
                          <a:schemeClr val="tx1"/>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b="1" dirty="0">
                          <a:solidFill>
                            <a:schemeClr val="tx1"/>
                          </a:solidFill>
                          <a:latin typeface="Calibri" panose="020F0502020204030204" pitchFamily="34" charset="0"/>
                        </a:rPr>
                        <a:t>Payload:</a:t>
                      </a:r>
                    </a:p>
                    <a:p>
                      <a:pPr marL="285750" indent="-285750">
                        <a:buFont typeface="Arial" panose="020B0604020202020204" pitchFamily="34" charset="0"/>
                        <a:buChar char="•"/>
                      </a:pPr>
                      <a:r>
                        <a:rPr lang="en-US" sz="1300" b="0" dirty="0">
                          <a:solidFill>
                            <a:schemeClr val="tx1"/>
                          </a:solidFill>
                          <a:latin typeface="Calibri" panose="020F0502020204030204" pitchFamily="34" charset="0"/>
                        </a:rPr>
                        <a:t>Username=Radhika password=Radhika123</a:t>
                      </a:r>
                    </a:p>
                    <a:p>
                      <a:pPr marL="285750" indent="-285750">
                        <a:buFont typeface="Arial" panose="020B0604020202020204" pitchFamily="34" charset="0"/>
                        <a:buChar char="•"/>
                      </a:pPr>
                      <a:endParaRPr lang="en-US" sz="1300" b="0" dirty="0">
                        <a:solidFill>
                          <a:schemeClr val="tx1"/>
                        </a:solidFill>
                        <a:latin typeface="Calibri" panose="020F0502020204030204" pitchFamily="34" charset="0"/>
                      </a:endParaRPr>
                    </a:p>
                  </a:txBody>
                  <a:tcPr marL="82988" marR="82988" marT="41494" marB="4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78918288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IN" dirty="0"/>
              <a:t>Observation</a:t>
            </a:r>
          </a:p>
        </p:txBody>
      </p:sp>
      <p:sp>
        <p:nvSpPr>
          <p:cNvPr id="3" name="Text Placeholder 2"/>
          <p:cNvSpPr>
            <a:spLocks noGrp="1"/>
          </p:cNvSpPr>
          <p:nvPr>
            <p:ph type="body" idx="1"/>
          </p:nvPr>
        </p:nvSpPr>
        <p:spPr>
          <a:xfrm>
            <a:off x="838200" y="1050870"/>
            <a:ext cx="10515600" cy="4351338"/>
          </a:xfrm>
        </p:spPr>
        <p:txBody>
          <a:bodyPr>
            <a:normAutofit/>
          </a:bodyPr>
          <a:lstStyle/>
          <a:p>
            <a:pPr marL="285750" indent="-285750"/>
            <a:r>
              <a:rPr lang="en-IN" sz="2000" dirty="0"/>
              <a:t>Navigate to </a:t>
            </a:r>
            <a:r>
              <a:rPr lang="en-US" sz="2000" dirty="0">
                <a:solidFill>
                  <a:schemeClr val="dk1"/>
                </a:solidFill>
                <a:latin typeface="Calibri" panose="020F0502020204030204" pitchFamily="34" charset="0"/>
                <a:cs typeface="Calibri" panose="020F0502020204030204" pitchFamily="34" charset="0"/>
                <a:sym typeface="Arial"/>
                <a:hlinkClick r:id="rId2"/>
              </a:rPr>
              <a:t>http://13.232.110.86/login/seller.php</a:t>
            </a:r>
            <a:r>
              <a:rPr lang="en-US" sz="2000" dirty="0">
                <a:solidFill>
                  <a:schemeClr val="dk1"/>
                </a:solidFill>
                <a:latin typeface="Calibri" panose="020F0502020204030204" pitchFamily="34" charset="0"/>
                <a:cs typeface="Calibri" panose="020F0502020204030204" pitchFamily="34" charset="0"/>
                <a:sym typeface="Arial"/>
              </a:rPr>
              <a:t> You </a:t>
            </a:r>
            <a:r>
              <a:rPr lang="en-US" sz="2000" b="0" i="0" u="none" strike="noStrike" dirty="0">
                <a:solidFill>
                  <a:schemeClr val="dk1"/>
                </a:solidFill>
                <a:effectLst/>
                <a:latin typeface="Calibri" panose="020F0502020204030204" pitchFamily="34" charset="0"/>
                <a:ea typeface="+mn-ea"/>
                <a:cs typeface="Calibri" panose="020F0502020204030204" pitchFamily="34" charset="0"/>
                <a:sym typeface="Arial"/>
              </a:rPr>
              <a:t>will see sales admin login page</a:t>
            </a:r>
          </a:p>
          <a:p>
            <a:endParaRPr lang="en-IN" sz="2000" dirty="0"/>
          </a:p>
        </p:txBody>
      </p:sp>
      <p:pic>
        <p:nvPicPr>
          <p:cNvPr id="6" name="Picture 5">
            <a:extLst>
              <a:ext uri="{FF2B5EF4-FFF2-40B4-BE49-F238E27FC236}">
                <a16:creationId xmlns:a16="http://schemas.microsoft.com/office/drawing/2014/main" id="{A07A5457-FAC7-4E1A-B3DC-7886BA6DBBDB}"/>
              </a:ext>
            </a:extLst>
          </p:cNvPr>
          <p:cNvPicPr>
            <a:picLocks noChangeAspect="1"/>
          </p:cNvPicPr>
          <p:nvPr/>
        </p:nvPicPr>
        <p:blipFill rotWithShape="1">
          <a:blip r:embed="rId3">
            <a:extLst>
              <a:ext uri="{28A0092B-C50C-407E-A947-70E740481C1C}">
                <a14:useLocalDpi xmlns:a14="http://schemas.microsoft.com/office/drawing/2010/main" val="0"/>
              </a:ext>
            </a:extLst>
          </a:blip>
          <a:srcRect b="19344"/>
          <a:stretch/>
        </p:blipFill>
        <p:spPr>
          <a:xfrm>
            <a:off x="1009650" y="1853883"/>
            <a:ext cx="10172700" cy="4351338"/>
          </a:xfrm>
          <a:prstGeom prst="rect">
            <a:avLst/>
          </a:prstGeom>
        </p:spPr>
      </p:pic>
    </p:spTree>
    <p:extLst>
      <p:ext uri="{BB962C8B-B14F-4D97-AF65-F5344CB8AC3E}">
        <p14:creationId xmlns:p14="http://schemas.microsoft.com/office/powerpoint/2010/main" val="170313984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IN" dirty="0"/>
              <a:t>Observation</a:t>
            </a:r>
          </a:p>
        </p:txBody>
      </p:sp>
      <p:sp>
        <p:nvSpPr>
          <p:cNvPr id="3" name="Text Placeholder 2"/>
          <p:cNvSpPr>
            <a:spLocks noGrp="1"/>
          </p:cNvSpPr>
          <p:nvPr>
            <p:ph type="body" idx="1"/>
          </p:nvPr>
        </p:nvSpPr>
        <p:spPr>
          <a:xfrm>
            <a:off x="838200" y="1050870"/>
            <a:ext cx="10515600" cy="4351338"/>
          </a:xfrm>
        </p:spPr>
        <p:txBody>
          <a:bodyPr>
            <a:normAutofit/>
          </a:bodyPr>
          <a:lstStyle/>
          <a:p>
            <a:r>
              <a:rPr lang="en-IN" sz="2000" dirty="0"/>
              <a:t>Enter username: Radhika &amp; password: Radhika123. You will get </a:t>
            </a:r>
            <a:r>
              <a:rPr lang="en-IN" sz="2000" dirty="0" err="1"/>
              <a:t>loggedin</a:t>
            </a:r>
            <a:r>
              <a:rPr lang="en-IN" sz="2000" dirty="0"/>
              <a:t> to the sellers panel </a:t>
            </a:r>
            <a:endParaRPr lang="en-IN" sz="2000" b="1" dirty="0">
              <a:solidFill>
                <a:srgbClr val="FF0000"/>
              </a:solidFill>
            </a:endParaRPr>
          </a:p>
          <a:p>
            <a:endParaRPr lang="en-IN" sz="2000" dirty="0"/>
          </a:p>
        </p:txBody>
      </p:sp>
      <p:sp>
        <p:nvSpPr>
          <p:cNvPr id="8" name="Rectangle 7"/>
          <p:cNvSpPr/>
          <p:nvPr/>
        </p:nvSpPr>
        <p:spPr>
          <a:xfrm>
            <a:off x="2518914" y="2907102"/>
            <a:ext cx="198407" cy="12939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A4D96095-5D86-4B12-9E7D-6B9834729422}"/>
              </a:ext>
            </a:extLst>
          </p:cNvPr>
          <p:cNvPicPr>
            <a:picLocks noChangeAspect="1"/>
          </p:cNvPicPr>
          <p:nvPr/>
        </p:nvPicPr>
        <p:blipFill rotWithShape="1">
          <a:blip r:embed="rId2"/>
          <a:srcRect r="17334" b="76774"/>
          <a:stretch/>
        </p:blipFill>
        <p:spPr>
          <a:xfrm>
            <a:off x="698819" y="2824480"/>
            <a:ext cx="10794362" cy="1705970"/>
          </a:xfrm>
          <a:prstGeom prst="rect">
            <a:avLst/>
          </a:prstGeom>
        </p:spPr>
      </p:pic>
    </p:spTree>
    <p:extLst>
      <p:ext uri="{BB962C8B-B14F-4D97-AF65-F5344CB8AC3E}">
        <p14:creationId xmlns:p14="http://schemas.microsoft.com/office/powerpoint/2010/main" val="113819111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53858" y="552091"/>
            <a:ext cx="7974481" cy="948905"/>
          </a:xfrm>
        </p:spPr>
        <p:txBody>
          <a:bodyPr>
            <a:normAutofit/>
          </a:bodyPr>
          <a:lstStyle/>
          <a:p>
            <a:r>
              <a:rPr lang="en-IN" dirty="0"/>
              <a:t>Business Impact – Low</a:t>
            </a:r>
          </a:p>
        </p:txBody>
      </p:sp>
      <p:sp>
        <p:nvSpPr>
          <p:cNvPr id="2" name="Slide Number Placeholder 1"/>
          <p:cNvSpPr>
            <a:spLocks noGrp="1"/>
          </p:cNvSpPr>
          <p:nvPr>
            <p:ph type="sldNum" sz="quarter" idx="2"/>
          </p:nvPr>
        </p:nvSpPr>
        <p:spPr/>
        <p:txBody>
          <a:bodyPr/>
          <a:lstStyle/>
          <a:p>
            <a:pPr lvl="0"/>
            <a:fld id="{86CB4B4D-7CA3-9044-876B-883B54F8677D}" type="slidenum">
              <a:rPr lang="en-US" smtClean="0"/>
              <a:t>18</a:t>
            </a:fld>
            <a:endParaRPr lang="en-US"/>
          </a:p>
        </p:txBody>
      </p:sp>
      <p:sp>
        <p:nvSpPr>
          <p:cNvPr id="5" name="TextBox 4"/>
          <p:cNvSpPr txBox="1"/>
          <p:nvPr/>
        </p:nvSpPr>
        <p:spPr>
          <a:xfrm>
            <a:off x="1109134" y="1767943"/>
            <a:ext cx="8713694" cy="307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1493" tIns="41493" rIns="41493" bIns="41493" numCol="1" spcCol="38100" rtlCol="0" anchor="t">
            <a:spAutoFit/>
          </a:bodyPr>
          <a:lstStyle/>
          <a:p>
            <a:pPr latinLnBrk="1" hangingPunct="0"/>
            <a:r>
              <a:rPr lang="en-US" sz="1452" dirty="0">
                <a:latin typeface="Calibri" panose="020F0502020204030204" pitchFamily="34" charset="0"/>
                <a:cs typeface="Calibri" panose="020F0502020204030204" pitchFamily="34" charset="0"/>
              </a:rPr>
              <a:t>Since The Page Is Under Construction Yet Its Impact is Not Much. </a:t>
            </a:r>
          </a:p>
        </p:txBody>
      </p:sp>
      <p:pic>
        <p:nvPicPr>
          <p:cNvPr id="8" name="Picture 7">
            <a:extLst>
              <a:ext uri="{FF2B5EF4-FFF2-40B4-BE49-F238E27FC236}">
                <a16:creationId xmlns:a16="http://schemas.microsoft.com/office/drawing/2014/main" id="{603894AC-B857-40D8-8F91-5D5BC914E4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2720" y="2075199"/>
            <a:ext cx="7546340" cy="4582992"/>
          </a:xfrm>
          <a:prstGeom prst="rect">
            <a:avLst/>
          </a:prstGeom>
        </p:spPr>
      </p:pic>
    </p:spTree>
    <p:extLst>
      <p:ext uri="{BB962C8B-B14F-4D97-AF65-F5344CB8AC3E}">
        <p14:creationId xmlns:p14="http://schemas.microsoft.com/office/powerpoint/2010/main" val="393367525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00840" y="0"/>
            <a:ext cx="6153758" cy="1022311"/>
          </a:xfrm>
        </p:spPr>
        <p:txBody>
          <a:bodyPr/>
          <a:lstStyle/>
          <a:p>
            <a:r>
              <a:rPr lang="en-IN" dirty="0"/>
              <a:t>POC</a:t>
            </a:r>
          </a:p>
        </p:txBody>
      </p:sp>
      <p:sp>
        <p:nvSpPr>
          <p:cNvPr id="2" name="Slide Number Placeholder 1"/>
          <p:cNvSpPr>
            <a:spLocks noGrp="1"/>
          </p:cNvSpPr>
          <p:nvPr>
            <p:ph type="sldNum" sz="quarter" idx="2"/>
          </p:nvPr>
        </p:nvSpPr>
        <p:spPr/>
        <p:txBody>
          <a:bodyPr/>
          <a:lstStyle/>
          <a:p>
            <a:pPr lvl="0"/>
            <a:fld id="{86CB4B4D-7CA3-9044-876B-883B54F8677D}" type="slidenum">
              <a:rPr lang="en-US" smtClean="0"/>
              <a:t>19</a:t>
            </a:fld>
            <a:endParaRPr lang="en-US"/>
          </a:p>
        </p:txBody>
      </p:sp>
      <p:pic>
        <p:nvPicPr>
          <p:cNvPr id="9" name="Picture 8">
            <a:extLst>
              <a:ext uri="{FF2B5EF4-FFF2-40B4-BE49-F238E27FC236}">
                <a16:creationId xmlns:a16="http://schemas.microsoft.com/office/drawing/2014/main" id="{6463F1C4-3CFF-47BC-8097-486C7E037551}"/>
              </a:ext>
            </a:extLst>
          </p:cNvPr>
          <p:cNvPicPr>
            <a:picLocks noChangeAspect="1"/>
          </p:cNvPicPr>
          <p:nvPr/>
        </p:nvPicPr>
        <p:blipFill rotWithShape="1">
          <a:blip r:embed="rId2">
            <a:extLst>
              <a:ext uri="{28A0092B-C50C-407E-A947-70E740481C1C}">
                <a14:useLocalDpi xmlns:a14="http://schemas.microsoft.com/office/drawing/2010/main" val="0"/>
              </a:ext>
            </a:extLst>
          </a:blip>
          <a:srcRect b="31715"/>
          <a:stretch/>
        </p:blipFill>
        <p:spPr>
          <a:xfrm>
            <a:off x="1011561" y="1237802"/>
            <a:ext cx="10168877" cy="4167318"/>
          </a:xfrm>
          <a:prstGeom prst="rect">
            <a:avLst/>
          </a:prstGeom>
        </p:spPr>
      </p:pic>
    </p:spTree>
    <p:extLst>
      <p:ext uri="{BB962C8B-B14F-4D97-AF65-F5344CB8AC3E}">
        <p14:creationId xmlns:p14="http://schemas.microsoft.com/office/powerpoint/2010/main" val="32145717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Security Status – Extremely Vulnerable</a:t>
            </a:r>
          </a:p>
        </p:txBody>
      </p:sp>
      <p:sp>
        <p:nvSpPr>
          <p:cNvPr id="3" name="Content Placeholder 2"/>
          <p:cNvSpPr>
            <a:spLocks noGrp="1"/>
          </p:cNvSpPr>
          <p:nvPr>
            <p:ph idx="1"/>
          </p:nvPr>
        </p:nvSpPr>
        <p:spPr/>
        <p:txBody>
          <a:bodyPr>
            <a:normAutofit/>
          </a:bodyPr>
          <a:lstStyle/>
          <a:p>
            <a:r>
              <a:rPr lang="en-IN" dirty="0"/>
              <a:t>Hacker can steal all records in </a:t>
            </a:r>
            <a:r>
              <a:rPr lang="en-IN" dirty="0" err="1"/>
              <a:t>Internshal</a:t>
            </a:r>
            <a:r>
              <a:rPr lang="en-IN" dirty="0"/>
              <a:t> databases (</a:t>
            </a:r>
            <a:r>
              <a:rPr lang="en-IN" dirty="0" err="1"/>
              <a:t>SQLi</a:t>
            </a:r>
            <a:r>
              <a:rPr lang="en-IN" dirty="0"/>
              <a:t>)</a:t>
            </a:r>
          </a:p>
          <a:p>
            <a:r>
              <a:rPr lang="en-IN" dirty="0"/>
              <a:t>Hacker can take control of complete server including View, Add, Edit, Delete files and folders (Shell Upload)</a:t>
            </a:r>
          </a:p>
          <a:p>
            <a:r>
              <a:rPr lang="en-IN" dirty="0"/>
              <a:t>Hacker can change source code of application to host malware, phishing pages or even explicit content (Shell Upload)</a:t>
            </a:r>
          </a:p>
          <a:p>
            <a:r>
              <a:rPr lang="en-IN" dirty="0"/>
              <a:t>Hacker can inject client side code into applications and trick users by changing how page looks to steal information or spoil the name of </a:t>
            </a:r>
            <a:r>
              <a:rPr lang="en-IN" dirty="0" err="1"/>
              <a:t>Internshala</a:t>
            </a:r>
            <a:r>
              <a:rPr lang="en-IN" dirty="0"/>
              <a:t> (XSS)</a:t>
            </a:r>
          </a:p>
          <a:p>
            <a:r>
              <a:rPr lang="en-IN" dirty="0"/>
              <a:t>Hacker can extract order History of all customers using </a:t>
            </a:r>
            <a:r>
              <a:rPr lang="en-IN" dirty="0" err="1"/>
              <a:t>Userid</a:t>
            </a:r>
            <a:r>
              <a:rPr lang="en-IN" dirty="0"/>
              <a:t> (IDOR)</a:t>
            </a:r>
          </a:p>
          <a:p>
            <a:endParaRPr lang="en-IN" dirty="0"/>
          </a:p>
        </p:txBody>
      </p:sp>
    </p:spTree>
    <p:extLst>
      <p:ext uri="{BB962C8B-B14F-4D97-AF65-F5344CB8AC3E}">
        <p14:creationId xmlns:p14="http://schemas.microsoft.com/office/powerpoint/2010/main" val="36749532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p:txBody>
          <a:bodyPr/>
          <a:lstStyle/>
          <a:p>
            <a:pPr lvl="0"/>
            <a:fld id="{86CB4B4D-7CA3-9044-876B-883B54F8677D}" type="slidenum">
              <a:rPr lang="uk-UA" smtClean="0"/>
              <a:t>20</a:t>
            </a:fld>
            <a:endParaRPr lang="uk-UA"/>
          </a:p>
        </p:txBody>
      </p:sp>
      <p:sp>
        <p:nvSpPr>
          <p:cNvPr id="3" name="Title 2"/>
          <p:cNvSpPr>
            <a:spLocks noGrp="1"/>
          </p:cNvSpPr>
          <p:nvPr>
            <p:ph type="title"/>
          </p:nvPr>
        </p:nvSpPr>
        <p:spPr/>
        <p:txBody>
          <a:bodyPr/>
          <a:lstStyle/>
          <a:p>
            <a:r>
              <a:rPr lang="en-IN" dirty="0"/>
              <a:t>2. Default /Weak Passwords</a:t>
            </a:r>
          </a:p>
        </p:txBody>
      </p:sp>
      <p:graphicFrame>
        <p:nvGraphicFramePr>
          <p:cNvPr id="6" name="Table 5"/>
          <p:cNvGraphicFramePr>
            <a:graphicFrameLocks noGrp="1"/>
          </p:cNvGraphicFramePr>
          <p:nvPr>
            <p:extLst>
              <p:ext uri="{D42A27DB-BD31-4B8C-83A1-F6EECF244321}">
                <p14:modId xmlns:p14="http://schemas.microsoft.com/office/powerpoint/2010/main" val="1678318380"/>
              </p:ext>
            </p:extLst>
          </p:nvPr>
        </p:nvGraphicFramePr>
        <p:xfrm>
          <a:off x="1732123" y="1283865"/>
          <a:ext cx="8109380" cy="3271805"/>
        </p:xfrm>
        <a:graphic>
          <a:graphicData uri="http://schemas.openxmlformats.org/drawingml/2006/table">
            <a:tbl>
              <a:tblPr firstRow="1" bandRow="1">
                <a:tableStyleId>{5C22544A-7EE6-4342-B048-85BDC9FD1C3A}</a:tableStyleId>
              </a:tblPr>
              <a:tblGrid>
                <a:gridCol w="1413562">
                  <a:extLst>
                    <a:ext uri="{9D8B030D-6E8A-4147-A177-3AD203B41FA5}">
                      <a16:colId xmlns:a16="http://schemas.microsoft.com/office/drawing/2014/main" val="20000"/>
                    </a:ext>
                  </a:extLst>
                </a:gridCol>
                <a:gridCol w="6695818">
                  <a:extLst>
                    <a:ext uri="{9D8B030D-6E8A-4147-A177-3AD203B41FA5}">
                      <a16:colId xmlns:a16="http://schemas.microsoft.com/office/drawing/2014/main" val="20001"/>
                    </a:ext>
                  </a:extLst>
                </a:gridCol>
              </a:tblGrid>
              <a:tr h="415137">
                <a:tc>
                  <a:txBody>
                    <a:bodyPr/>
                    <a:lstStyle/>
                    <a:p>
                      <a:pPr algn="ctr"/>
                      <a:endParaRPr lang="en-US" sz="1600" dirty="0"/>
                    </a:p>
                  </a:txBody>
                  <a:tcPr marL="82988" marR="82988"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2988" marR="82988"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406639">
                <a:tc>
                  <a:txBody>
                    <a:bodyPr/>
                    <a:lstStyle/>
                    <a:p>
                      <a:pPr algn="ctr"/>
                      <a:r>
                        <a:rPr lang="en-US" sz="1600" dirty="0">
                          <a:solidFill>
                            <a:srgbClr val="FFFFFF"/>
                          </a:solidFill>
                          <a:latin typeface="Calibri" panose="020F0502020204030204" pitchFamily="34" charset="0"/>
                        </a:rPr>
                        <a:t>Access to Admin Panel Of</a:t>
                      </a:r>
                    </a:p>
                    <a:p>
                      <a:pPr algn="ctr"/>
                      <a:r>
                        <a:rPr lang="en-US" sz="1600" dirty="0" err="1">
                          <a:solidFill>
                            <a:srgbClr val="FFFFFF"/>
                          </a:solidFill>
                          <a:latin typeface="Calibri" panose="020F0502020204030204" pitchFamily="34" charset="0"/>
                        </a:rPr>
                        <a:t>ovidentiaCMS</a:t>
                      </a:r>
                      <a:endParaRPr lang="en-US" sz="1600" dirty="0">
                        <a:solidFill>
                          <a:srgbClr val="FFFFFF"/>
                        </a:solidFill>
                        <a:latin typeface="Calibri" panose="020F0502020204030204" pitchFamily="34" charset="0"/>
                      </a:endParaRPr>
                    </a:p>
                    <a:p>
                      <a:pPr algn="ctr"/>
                      <a:r>
                        <a:rPr lang="en-US" sz="1300" dirty="0">
                          <a:solidFill>
                            <a:srgbClr val="FFFFFF"/>
                          </a:solidFill>
                          <a:latin typeface="Calibri" panose="020F0502020204030204" pitchFamily="34" charset="0"/>
                        </a:rPr>
                        <a:t>(Critical)</a:t>
                      </a:r>
                    </a:p>
                  </a:txBody>
                  <a:tcPr marL="82988" marR="82988" marT="41494" marB="414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r>
                        <a:rPr lang="en-US" sz="1300" dirty="0">
                          <a:solidFill>
                            <a:schemeClr val="tx1"/>
                          </a:solidFill>
                          <a:latin typeface="Calibri" panose="020F0502020204030204" pitchFamily="34" charset="0"/>
                        </a:rPr>
                        <a:t> </a:t>
                      </a:r>
                    </a:p>
                    <a:p>
                      <a:r>
                        <a:rPr lang="en-US" sz="1300" baseline="0" dirty="0">
                          <a:solidFill>
                            <a:schemeClr val="tx1"/>
                          </a:solidFill>
                          <a:latin typeface="Calibri" panose="020F0502020204030204" pitchFamily="34" charset="0"/>
                        </a:rPr>
                        <a:t>The Sales dashboard at the below mentioned URL has default/weak password allowing complete admin access</a:t>
                      </a:r>
                      <a:endParaRPr lang="en-US" sz="1300" dirty="0">
                        <a:solidFill>
                          <a:schemeClr val="tx1"/>
                        </a:solidFill>
                        <a:latin typeface="Calibri" panose="020F0502020204030204" pitchFamily="34" charset="0"/>
                        <a:cs typeface="Calibri" panose="020F0502020204030204" pitchFamily="34" charset="0"/>
                      </a:endParaRPr>
                    </a:p>
                    <a:p>
                      <a:endParaRPr lang="en-US" sz="1300" dirty="0">
                        <a:solidFill>
                          <a:schemeClr val="tx1"/>
                        </a:solidFill>
                        <a:latin typeface="Calibri" panose="020F0502020204030204" pitchFamily="34" charset="0"/>
                      </a:endParaRPr>
                    </a:p>
                    <a:p>
                      <a:r>
                        <a:rPr lang="en-US" sz="1300" b="1" dirty="0">
                          <a:solidFill>
                            <a:schemeClr val="tx1"/>
                          </a:solidFill>
                          <a:latin typeface="Calibri" panose="020F0502020204030204" pitchFamily="34" charset="0"/>
                        </a:rPr>
                        <a:t>Affected URL :</a:t>
                      </a:r>
                      <a:endParaRPr lang="en-US" sz="1300" b="0" i="0" u="none" strike="noStrike" dirty="0">
                        <a:solidFill>
                          <a:schemeClr val="tx1"/>
                        </a:solidFill>
                        <a:effectLst/>
                        <a:latin typeface="Calibri" panose="020F0502020204030204" pitchFamily="34" charset="0"/>
                        <a:ea typeface="+mn-ea"/>
                        <a:cs typeface="+mn-cs"/>
                        <a:sym typeface="Arial"/>
                      </a:endParaRPr>
                    </a:p>
                    <a:p>
                      <a:pPr marL="285750" indent="-285750">
                        <a:buFont typeface="Arial" panose="020B0604020202020204" pitchFamily="34" charset="0"/>
                        <a:buChar char="•"/>
                      </a:pPr>
                      <a:r>
                        <a:rPr lang="en-US" sz="1300" b="0" i="0" u="none" strike="noStrike" dirty="0">
                          <a:solidFill>
                            <a:schemeClr val="dk1"/>
                          </a:solidFill>
                          <a:effectLst/>
                          <a:latin typeface="Calibri" panose="020F0502020204030204" pitchFamily="34" charset="0"/>
                          <a:ea typeface="+mn-ea"/>
                          <a:cs typeface="Calibri" panose="020F0502020204030204" pitchFamily="34" charset="0"/>
                          <a:sym typeface="Arial"/>
                        </a:rPr>
                        <a:t>http://13.232.110.86/ovidentiaCMS/index.php?tg=login&amp;cmd=authform&amp;msg=Connexion&amp;err=&amp;restricted=1</a:t>
                      </a:r>
                      <a:endParaRPr lang="en-US" sz="1300" b="0" dirty="0">
                        <a:solidFill>
                          <a:schemeClr val="tx1"/>
                        </a:solidFill>
                        <a:latin typeface="Calibri" panose="020F0502020204030204" pitchFamily="34" charset="0"/>
                      </a:endParaRPr>
                    </a:p>
                    <a:p>
                      <a:pPr marL="0" marR="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300" b="1" dirty="0">
                        <a:solidFill>
                          <a:schemeClr val="tx1"/>
                        </a:solidFill>
                        <a:latin typeface="Calibri" panose="020F0502020204030204" pitchFamily="34" charset="0"/>
                      </a:endParaRPr>
                    </a:p>
                    <a:p>
                      <a:pPr marL="0" marR="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b="1" dirty="0">
                          <a:solidFill>
                            <a:schemeClr val="tx1"/>
                          </a:solidFill>
                          <a:latin typeface="Calibri" panose="020F0502020204030204" pitchFamily="34" charset="0"/>
                        </a:rPr>
                        <a:t>Affected</a:t>
                      </a:r>
                      <a:r>
                        <a:rPr lang="en-US" sz="1300" b="1" baseline="0" dirty="0">
                          <a:solidFill>
                            <a:schemeClr val="tx1"/>
                          </a:solidFill>
                          <a:latin typeface="Calibri" panose="020F0502020204030204" pitchFamily="34" charset="0"/>
                        </a:rPr>
                        <a:t> Parameters</a:t>
                      </a:r>
                      <a:r>
                        <a:rPr lang="en-US" sz="1300" b="1" dirty="0">
                          <a:solidFill>
                            <a:schemeClr val="tx1"/>
                          </a:solidFill>
                          <a:latin typeface="Calibri" panose="020F0502020204030204" pitchFamily="34" charset="0"/>
                        </a:rPr>
                        <a:t> :</a:t>
                      </a:r>
                      <a:endParaRPr lang="en-US" sz="1300" b="0" dirty="0">
                        <a:solidFill>
                          <a:schemeClr val="tx1"/>
                        </a:solidFill>
                        <a:latin typeface="Calibri" panose="020F0502020204030204" pitchFamily="34" charset="0"/>
                      </a:endParaRPr>
                    </a:p>
                    <a:p>
                      <a:pPr marL="285750" indent="-285750">
                        <a:buFont typeface="Arial" panose="020B0604020202020204" pitchFamily="34" charset="0"/>
                        <a:buChar char="•"/>
                      </a:pPr>
                      <a:r>
                        <a:rPr lang="en-US" sz="1300" b="0" dirty="0">
                          <a:solidFill>
                            <a:schemeClr val="tx1"/>
                          </a:solidFill>
                          <a:latin typeface="Calibri" panose="020F0502020204030204" pitchFamily="34" charset="0"/>
                        </a:rPr>
                        <a:t>nickname, password (POST</a:t>
                      </a:r>
                      <a:r>
                        <a:rPr lang="en-US" sz="1300" b="0" baseline="0" dirty="0">
                          <a:solidFill>
                            <a:schemeClr val="tx1"/>
                          </a:solidFill>
                          <a:latin typeface="Calibri" panose="020F0502020204030204" pitchFamily="34" charset="0"/>
                        </a:rPr>
                        <a:t> parameters)</a:t>
                      </a:r>
                      <a:endParaRPr lang="en-US" sz="1300" b="0" dirty="0">
                        <a:solidFill>
                          <a:schemeClr val="tx1"/>
                        </a:solidFill>
                        <a:latin typeface="Calibri" panose="020F0502020204030204" pitchFamily="34" charset="0"/>
                      </a:endParaRPr>
                    </a:p>
                    <a:p>
                      <a:pPr marL="285750" indent="-285750">
                        <a:buFont typeface="Arial" panose="020B0604020202020204" pitchFamily="34" charset="0"/>
                        <a:buChar char="•"/>
                      </a:pPr>
                      <a:endParaRPr lang="en-US" sz="1300" b="0" dirty="0">
                        <a:solidFill>
                          <a:schemeClr val="tx1"/>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b="1" dirty="0">
                          <a:solidFill>
                            <a:schemeClr val="tx1"/>
                          </a:solidFill>
                          <a:latin typeface="Calibri" panose="020F0502020204030204" pitchFamily="34" charset="0"/>
                        </a:rPr>
                        <a:t>Payload:</a:t>
                      </a:r>
                    </a:p>
                    <a:p>
                      <a:pPr marL="285750" indent="-285750">
                        <a:buFont typeface="Arial" panose="020B0604020202020204" pitchFamily="34" charset="0"/>
                        <a:buChar char="•"/>
                      </a:pPr>
                      <a:r>
                        <a:rPr lang="en-US" sz="1300" b="0" dirty="0">
                          <a:solidFill>
                            <a:schemeClr val="tx1"/>
                          </a:solidFill>
                          <a:latin typeface="Calibri" panose="020F0502020204030204" pitchFamily="34" charset="0"/>
                        </a:rPr>
                        <a:t>Identifier=</a:t>
                      </a:r>
                      <a:r>
                        <a:rPr lang="en-US" sz="1300" b="0" dirty="0" err="1">
                          <a:solidFill>
                            <a:schemeClr val="tx1"/>
                          </a:solidFill>
                          <a:latin typeface="Calibri" panose="020F0502020204030204" pitchFamily="34" charset="0"/>
                        </a:rPr>
                        <a:t>admin@admin.bab</a:t>
                      </a:r>
                      <a:r>
                        <a:rPr lang="en-US" sz="1300" b="0" dirty="0">
                          <a:solidFill>
                            <a:schemeClr val="tx1"/>
                          </a:solidFill>
                          <a:latin typeface="Calibri" panose="020F0502020204030204" pitchFamily="34" charset="0"/>
                        </a:rPr>
                        <a:t> password=012345678</a:t>
                      </a:r>
                    </a:p>
                    <a:p>
                      <a:pPr marL="285750" indent="-285750">
                        <a:buFont typeface="Arial" panose="020B0604020202020204" pitchFamily="34" charset="0"/>
                        <a:buChar char="•"/>
                      </a:pPr>
                      <a:endParaRPr lang="en-US" sz="1300" b="0" dirty="0">
                        <a:solidFill>
                          <a:schemeClr val="tx1"/>
                        </a:solidFill>
                        <a:latin typeface="Calibri" panose="020F0502020204030204" pitchFamily="34" charset="0"/>
                      </a:endParaRPr>
                    </a:p>
                  </a:txBody>
                  <a:tcPr marL="82988" marR="82988" marT="41494" marB="4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00439592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IN" dirty="0"/>
              <a:t>Observation</a:t>
            </a:r>
          </a:p>
        </p:txBody>
      </p:sp>
      <p:sp>
        <p:nvSpPr>
          <p:cNvPr id="3" name="Text Placeholder 2"/>
          <p:cNvSpPr>
            <a:spLocks noGrp="1"/>
          </p:cNvSpPr>
          <p:nvPr>
            <p:ph type="body" idx="1"/>
          </p:nvPr>
        </p:nvSpPr>
        <p:spPr>
          <a:xfrm>
            <a:off x="838200" y="1050870"/>
            <a:ext cx="10515600" cy="4351338"/>
          </a:xfrm>
        </p:spPr>
        <p:txBody>
          <a:bodyPr>
            <a:normAutofit/>
          </a:bodyPr>
          <a:lstStyle/>
          <a:p>
            <a:pPr marL="285750" indent="-285750"/>
            <a:r>
              <a:rPr lang="en-IN" sz="2000" dirty="0"/>
              <a:t>Navigate to </a:t>
            </a:r>
            <a:r>
              <a:rPr lang="en-US" sz="2000" dirty="0">
                <a:solidFill>
                  <a:schemeClr val="dk1"/>
                </a:solidFill>
                <a:latin typeface="Calibri" panose="020F0502020204030204" pitchFamily="34" charset="0"/>
                <a:cs typeface="Calibri" panose="020F0502020204030204" pitchFamily="34" charset="0"/>
                <a:sym typeface="Arial"/>
                <a:hlinkClick r:id="rId2"/>
              </a:rPr>
              <a:t>http://13.232.110.86/ovidentiaCMS/index.php?tg=login&amp;cmd=authform&amp;msg=Connexion&amp;err=&amp;restricted=1</a:t>
            </a:r>
            <a:r>
              <a:rPr lang="en-US" sz="2000" dirty="0">
                <a:latin typeface="Calibri" panose="020F0502020204030204" pitchFamily="34" charset="0"/>
                <a:sym typeface="Arial"/>
              </a:rPr>
              <a:t> </a:t>
            </a:r>
            <a:r>
              <a:rPr lang="en-US" sz="2000" dirty="0">
                <a:solidFill>
                  <a:schemeClr val="dk1"/>
                </a:solidFill>
                <a:latin typeface="Calibri" panose="020F0502020204030204" pitchFamily="34" charset="0"/>
                <a:cs typeface="Calibri" panose="020F0502020204030204" pitchFamily="34" charset="0"/>
                <a:sym typeface="Arial"/>
              </a:rPr>
              <a:t>You </a:t>
            </a:r>
            <a:r>
              <a:rPr lang="en-US" sz="2000" b="0" i="0" u="none" strike="noStrike" dirty="0">
                <a:solidFill>
                  <a:schemeClr val="dk1"/>
                </a:solidFill>
                <a:effectLst/>
                <a:latin typeface="Calibri" panose="020F0502020204030204" pitchFamily="34" charset="0"/>
                <a:ea typeface="+mn-ea"/>
                <a:cs typeface="Calibri" panose="020F0502020204030204" pitchFamily="34" charset="0"/>
                <a:sym typeface="Arial"/>
              </a:rPr>
              <a:t>will see sales admin login page</a:t>
            </a:r>
          </a:p>
          <a:p>
            <a:endParaRPr lang="en-IN" sz="2000" dirty="0"/>
          </a:p>
        </p:txBody>
      </p:sp>
      <p:pic>
        <p:nvPicPr>
          <p:cNvPr id="5" name="Picture 4">
            <a:extLst>
              <a:ext uri="{FF2B5EF4-FFF2-40B4-BE49-F238E27FC236}">
                <a16:creationId xmlns:a16="http://schemas.microsoft.com/office/drawing/2014/main" id="{D48B5225-67E1-41D8-AD07-23A755BCD1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 y="2286690"/>
            <a:ext cx="11765280" cy="3520440"/>
          </a:xfrm>
          <a:prstGeom prst="rect">
            <a:avLst/>
          </a:prstGeom>
        </p:spPr>
      </p:pic>
    </p:spTree>
    <p:extLst>
      <p:ext uri="{BB962C8B-B14F-4D97-AF65-F5344CB8AC3E}">
        <p14:creationId xmlns:p14="http://schemas.microsoft.com/office/powerpoint/2010/main" val="268489428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IN" dirty="0"/>
              <a:t>Observation</a:t>
            </a:r>
          </a:p>
        </p:txBody>
      </p:sp>
      <p:sp>
        <p:nvSpPr>
          <p:cNvPr id="3" name="Text Placeholder 2"/>
          <p:cNvSpPr>
            <a:spLocks noGrp="1"/>
          </p:cNvSpPr>
          <p:nvPr>
            <p:ph type="body" idx="1"/>
          </p:nvPr>
        </p:nvSpPr>
        <p:spPr>
          <a:xfrm>
            <a:off x="838200" y="1050870"/>
            <a:ext cx="10515600" cy="4351338"/>
          </a:xfrm>
        </p:spPr>
        <p:txBody>
          <a:bodyPr>
            <a:normAutofit/>
          </a:bodyPr>
          <a:lstStyle/>
          <a:p>
            <a:r>
              <a:rPr lang="en-IN" sz="2000" dirty="0"/>
              <a:t>Enter username: </a:t>
            </a:r>
            <a:r>
              <a:rPr lang="en-IN" sz="2000" dirty="0" err="1"/>
              <a:t>admin@admin.bab</a:t>
            </a:r>
            <a:r>
              <a:rPr lang="en-IN" sz="2000" dirty="0"/>
              <a:t> &amp; password: 012345678. You will get </a:t>
            </a:r>
            <a:r>
              <a:rPr lang="en-IN" sz="2000" dirty="0" err="1"/>
              <a:t>loggedin</a:t>
            </a:r>
            <a:r>
              <a:rPr lang="en-IN" sz="2000" dirty="0"/>
              <a:t> to the admin panel </a:t>
            </a:r>
            <a:endParaRPr lang="en-IN" sz="2000" b="1" dirty="0">
              <a:solidFill>
                <a:srgbClr val="FF0000"/>
              </a:solidFill>
            </a:endParaRPr>
          </a:p>
          <a:p>
            <a:endParaRPr lang="en-IN" sz="2000" dirty="0"/>
          </a:p>
        </p:txBody>
      </p:sp>
      <p:sp>
        <p:nvSpPr>
          <p:cNvPr id="8" name="Rectangle 7"/>
          <p:cNvSpPr/>
          <p:nvPr/>
        </p:nvSpPr>
        <p:spPr>
          <a:xfrm>
            <a:off x="2518914" y="2907102"/>
            <a:ext cx="198407" cy="12939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F8E1FBF0-DC96-4CB0-A2BD-E6128E79E8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040" y="1946859"/>
            <a:ext cx="10281920" cy="4663797"/>
          </a:xfrm>
          <a:prstGeom prst="rect">
            <a:avLst/>
          </a:prstGeom>
        </p:spPr>
      </p:pic>
    </p:spTree>
    <p:extLst>
      <p:ext uri="{BB962C8B-B14F-4D97-AF65-F5344CB8AC3E}">
        <p14:creationId xmlns:p14="http://schemas.microsoft.com/office/powerpoint/2010/main" val="6249786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53858" y="552091"/>
            <a:ext cx="7974481" cy="948905"/>
          </a:xfrm>
        </p:spPr>
        <p:txBody>
          <a:bodyPr>
            <a:normAutofit/>
          </a:bodyPr>
          <a:lstStyle/>
          <a:p>
            <a:r>
              <a:rPr lang="en-IN" dirty="0"/>
              <a:t>Business Impact – High</a:t>
            </a:r>
          </a:p>
        </p:txBody>
      </p:sp>
      <p:sp>
        <p:nvSpPr>
          <p:cNvPr id="2" name="Slide Number Placeholder 1"/>
          <p:cNvSpPr>
            <a:spLocks noGrp="1"/>
          </p:cNvSpPr>
          <p:nvPr>
            <p:ph type="sldNum" sz="quarter" idx="2"/>
          </p:nvPr>
        </p:nvSpPr>
        <p:spPr/>
        <p:txBody>
          <a:bodyPr/>
          <a:lstStyle/>
          <a:p>
            <a:pPr lvl="0"/>
            <a:fld id="{86CB4B4D-7CA3-9044-876B-883B54F8677D}" type="slidenum">
              <a:rPr lang="en-US" smtClean="0"/>
              <a:t>23</a:t>
            </a:fld>
            <a:endParaRPr lang="en-US"/>
          </a:p>
        </p:txBody>
      </p:sp>
      <p:sp>
        <p:nvSpPr>
          <p:cNvPr id="5" name="TextBox 4"/>
          <p:cNvSpPr txBox="1"/>
          <p:nvPr/>
        </p:nvSpPr>
        <p:spPr>
          <a:xfrm>
            <a:off x="1109134" y="1767943"/>
            <a:ext cx="8713694" cy="254184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1493" tIns="41493" rIns="41493" bIns="41493" numCol="1" spcCol="38100" rtlCol="0" anchor="t">
            <a:spAutoFit/>
          </a:bodyPr>
          <a:lstStyle/>
          <a:p>
            <a:pPr latinLnBrk="1" hangingPunct="0"/>
            <a:r>
              <a:rPr lang="en-US" sz="1452" dirty="0">
                <a:latin typeface="Calibri" panose="020F0502020204030204" pitchFamily="34" charset="0"/>
                <a:cs typeface="Calibri" panose="020F0502020204030204" pitchFamily="34" charset="0"/>
              </a:rPr>
              <a:t>A malicious user can access the admin panel which discloses many critical </a:t>
            </a:r>
          </a:p>
          <a:p>
            <a:pPr latinLnBrk="1" hangingPunct="0"/>
            <a:r>
              <a:rPr lang="en-US" sz="1452" dirty="0">
                <a:latin typeface="Calibri" panose="020F0502020204030204" pitchFamily="34" charset="0"/>
                <a:cs typeface="Calibri" panose="020F0502020204030204" pitchFamily="34" charset="0"/>
              </a:rPr>
              <a:t>information of organization including:</a:t>
            </a:r>
          </a:p>
          <a:p>
            <a:pPr marL="285750" indent="-285750" latinLnBrk="1" hangingPunct="0">
              <a:buFont typeface="Arial" panose="020B0604020202020204" pitchFamily="34" charset="0"/>
              <a:buChar char="•"/>
            </a:pPr>
            <a:r>
              <a:rPr lang="en-US" sz="1452" dirty="0">
                <a:latin typeface="Calibri" panose="020F0502020204030204" pitchFamily="34" charset="0"/>
                <a:cs typeface="Calibri" panose="020F0502020204030204" pitchFamily="34" charset="0"/>
              </a:rPr>
              <a:t>Users</a:t>
            </a:r>
          </a:p>
          <a:p>
            <a:pPr marL="285750" indent="-285750" latinLnBrk="1" hangingPunct="0">
              <a:buFont typeface="Arial" panose="020B0604020202020204" pitchFamily="34" charset="0"/>
              <a:buChar char="•"/>
            </a:pPr>
            <a:r>
              <a:rPr lang="en-US" sz="1452" dirty="0">
                <a:latin typeface="Calibri" panose="020F0502020204030204" pitchFamily="34" charset="0"/>
                <a:cs typeface="Calibri" panose="020F0502020204030204" pitchFamily="34" charset="0"/>
              </a:rPr>
              <a:t>Groups</a:t>
            </a:r>
          </a:p>
          <a:p>
            <a:pPr marL="285750" indent="-285750" latinLnBrk="1" hangingPunct="0">
              <a:buFont typeface="Arial" panose="020B0604020202020204" pitchFamily="34" charset="0"/>
              <a:buChar char="•"/>
            </a:pPr>
            <a:r>
              <a:rPr lang="en-US" sz="1452" dirty="0" err="1">
                <a:latin typeface="Calibri" panose="020F0502020204030204" pitchFamily="34" charset="0"/>
                <a:cs typeface="Calibri" panose="020F0502020204030204" pitchFamily="34" charset="0"/>
              </a:rPr>
              <a:t>Statitics</a:t>
            </a:r>
            <a:endParaRPr lang="en-US" sz="1452" dirty="0">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1452" dirty="0">
                <a:latin typeface="Calibri" panose="020F0502020204030204" pitchFamily="34" charset="0"/>
                <a:cs typeface="Calibri" panose="020F0502020204030204" pitchFamily="34" charset="0"/>
              </a:rPr>
              <a:t>Sites</a:t>
            </a:r>
          </a:p>
          <a:p>
            <a:pPr marL="285750" indent="-285750" latinLnBrk="1" hangingPunct="0">
              <a:buFont typeface="Arial" panose="020B0604020202020204" pitchFamily="34" charset="0"/>
              <a:buChar char="•"/>
            </a:pPr>
            <a:r>
              <a:rPr lang="en-US" sz="1452" dirty="0">
                <a:latin typeface="Calibri" panose="020F0502020204030204" pitchFamily="34" charset="0"/>
                <a:cs typeface="Calibri" panose="020F0502020204030204" pitchFamily="34" charset="0"/>
              </a:rPr>
              <a:t>Forum</a:t>
            </a:r>
          </a:p>
          <a:p>
            <a:pPr marL="285750" indent="-285750" latinLnBrk="1" hangingPunct="0">
              <a:buFont typeface="Arial" panose="020B0604020202020204" pitchFamily="34" charset="0"/>
              <a:buChar char="•"/>
            </a:pPr>
            <a:r>
              <a:rPr lang="en-US" sz="1452" dirty="0">
                <a:latin typeface="Calibri" panose="020F0502020204030204" pitchFamily="34" charset="0"/>
                <a:cs typeface="Calibri" panose="020F0502020204030204" pitchFamily="34" charset="0"/>
              </a:rPr>
              <a:t>Directories</a:t>
            </a:r>
          </a:p>
          <a:p>
            <a:pPr marL="285750" indent="-285750" latinLnBrk="1" hangingPunct="0">
              <a:buFont typeface="Arial" panose="020B0604020202020204" pitchFamily="34" charset="0"/>
              <a:buChar char="•"/>
            </a:pPr>
            <a:r>
              <a:rPr lang="en-US" sz="1452" dirty="0">
                <a:latin typeface="Calibri" panose="020F0502020204030204" pitchFamily="34" charset="0"/>
                <a:cs typeface="Calibri" panose="020F0502020204030204" pitchFamily="34" charset="0"/>
              </a:rPr>
              <a:t>Add/Remove program</a:t>
            </a:r>
          </a:p>
          <a:p>
            <a:pPr marL="285750" indent="-285750" latinLnBrk="1" hangingPunct="0">
              <a:buFont typeface="Arial" panose="020B0604020202020204" pitchFamily="34" charset="0"/>
              <a:buChar char="•"/>
            </a:pPr>
            <a:r>
              <a:rPr lang="en-US" sz="1452" dirty="0">
                <a:latin typeface="Calibri" panose="020F0502020204030204" pitchFamily="34" charset="0"/>
                <a:cs typeface="Calibri" panose="020F0502020204030204" pitchFamily="34" charset="0"/>
              </a:rPr>
              <a:t>Diary</a:t>
            </a:r>
          </a:p>
          <a:p>
            <a:pPr latinLnBrk="1" hangingPunct="0"/>
            <a:r>
              <a:rPr lang="en-US" sz="1452" dirty="0">
                <a:latin typeface="Calibri" panose="020F0502020204030204" pitchFamily="34" charset="0"/>
                <a:cs typeface="Calibri" panose="020F0502020204030204" pitchFamily="34" charset="0"/>
              </a:rPr>
              <a:t>       And Much More…………………….</a:t>
            </a:r>
          </a:p>
        </p:txBody>
      </p:sp>
    </p:spTree>
    <p:extLst>
      <p:ext uri="{BB962C8B-B14F-4D97-AF65-F5344CB8AC3E}">
        <p14:creationId xmlns:p14="http://schemas.microsoft.com/office/powerpoint/2010/main" val="346576906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00840" y="0"/>
            <a:ext cx="6153758" cy="1022311"/>
          </a:xfrm>
        </p:spPr>
        <p:txBody>
          <a:bodyPr/>
          <a:lstStyle/>
          <a:p>
            <a:r>
              <a:rPr lang="en-IN" dirty="0"/>
              <a:t>POC</a:t>
            </a:r>
          </a:p>
        </p:txBody>
      </p:sp>
      <p:sp>
        <p:nvSpPr>
          <p:cNvPr id="2" name="Slide Number Placeholder 1"/>
          <p:cNvSpPr>
            <a:spLocks noGrp="1"/>
          </p:cNvSpPr>
          <p:nvPr>
            <p:ph type="sldNum" sz="quarter" idx="2"/>
          </p:nvPr>
        </p:nvSpPr>
        <p:spPr/>
        <p:txBody>
          <a:bodyPr/>
          <a:lstStyle/>
          <a:p>
            <a:pPr lvl="0"/>
            <a:fld id="{86CB4B4D-7CA3-9044-876B-883B54F8677D}" type="slidenum">
              <a:rPr lang="en-US" smtClean="0"/>
              <a:t>24</a:t>
            </a:fld>
            <a:endParaRPr lang="en-US"/>
          </a:p>
        </p:txBody>
      </p:sp>
      <p:pic>
        <p:nvPicPr>
          <p:cNvPr id="5" name="Picture 4">
            <a:extLst>
              <a:ext uri="{FF2B5EF4-FFF2-40B4-BE49-F238E27FC236}">
                <a16:creationId xmlns:a16="http://schemas.microsoft.com/office/drawing/2014/main" id="{1039698A-4736-477D-81C2-3E1A7DDDBC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48245"/>
            <a:ext cx="12192000" cy="5515429"/>
          </a:xfrm>
          <a:prstGeom prst="rect">
            <a:avLst/>
          </a:prstGeom>
        </p:spPr>
      </p:pic>
    </p:spTree>
    <p:extLst>
      <p:ext uri="{BB962C8B-B14F-4D97-AF65-F5344CB8AC3E}">
        <p14:creationId xmlns:p14="http://schemas.microsoft.com/office/powerpoint/2010/main" val="256958669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Recommendation</a:t>
            </a:r>
          </a:p>
        </p:txBody>
      </p:sp>
      <p:sp>
        <p:nvSpPr>
          <p:cNvPr id="3" name="Text Placeholder 2"/>
          <p:cNvSpPr>
            <a:spLocks noGrp="1"/>
          </p:cNvSpPr>
          <p:nvPr>
            <p:ph type="body" idx="1"/>
          </p:nvPr>
        </p:nvSpPr>
        <p:spPr>
          <a:xfrm>
            <a:off x="838200" y="1515074"/>
            <a:ext cx="10515600" cy="4351338"/>
          </a:xfrm>
        </p:spPr>
        <p:txBody>
          <a:bodyPr>
            <a:noAutofit/>
          </a:bodyPr>
          <a:lstStyle/>
          <a:p>
            <a:pPr marL="0" indent="0">
              <a:buNone/>
            </a:pPr>
            <a:r>
              <a:rPr lang="en-IN" sz="2400" dirty="0"/>
              <a:t>Take the following precautions:</a:t>
            </a:r>
          </a:p>
          <a:p>
            <a:pPr lvl="1"/>
            <a:r>
              <a:rPr lang="en-IN" sz="2000" dirty="0"/>
              <a:t>Use a strong password 8 character or more in length with </a:t>
            </a:r>
            <a:r>
              <a:rPr lang="en-IN" sz="2000" dirty="0" err="1"/>
              <a:t>alphanumerics</a:t>
            </a:r>
            <a:r>
              <a:rPr lang="en-IN" sz="2000" dirty="0"/>
              <a:t> and symbols</a:t>
            </a:r>
          </a:p>
          <a:p>
            <a:pPr lvl="1"/>
            <a:r>
              <a:rPr lang="en-IN" sz="2000" dirty="0"/>
              <a:t>It should not contain personal/guessable information</a:t>
            </a:r>
          </a:p>
          <a:p>
            <a:pPr lvl="1"/>
            <a:r>
              <a:rPr lang="en-IN" sz="2000" dirty="0"/>
              <a:t>Do not reuse passwords</a:t>
            </a:r>
          </a:p>
          <a:p>
            <a:pPr lvl="1"/>
            <a:r>
              <a:rPr lang="en-IN" sz="2000" dirty="0"/>
              <a:t>Disable default accounts and users</a:t>
            </a:r>
          </a:p>
          <a:p>
            <a:pPr lvl="1"/>
            <a:r>
              <a:rPr lang="en-IN" sz="2000" dirty="0"/>
              <a:t>Change all passwords to strong unique passwords</a:t>
            </a:r>
          </a:p>
          <a:p>
            <a:pPr lvl="1"/>
            <a:endParaRPr lang="en-IN" sz="2000" dirty="0"/>
          </a:p>
          <a:p>
            <a:pPr lvl="1"/>
            <a:endParaRPr lang="en-IN" sz="2000" dirty="0"/>
          </a:p>
          <a:p>
            <a:pPr lvl="1"/>
            <a:endParaRPr lang="en-IN" sz="2000" dirty="0"/>
          </a:p>
        </p:txBody>
      </p:sp>
      <p:sp>
        <p:nvSpPr>
          <p:cNvPr id="4" name="Rectangle 3"/>
          <p:cNvSpPr/>
          <p:nvPr/>
        </p:nvSpPr>
        <p:spPr>
          <a:xfrm>
            <a:off x="838200" y="4960513"/>
            <a:ext cx="11353800" cy="1200329"/>
          </a:xfrm>
          <a:prstGeom prst="rect">
            <a:avLst/>
          </a:prstGeom>
        </p:spPr>
        <p:txBody>
          <a:bodyPr wrap="square">
            <a:spAutoFit/>
          </a:bodyPr>
          <a:lstStyle/>
          <a:p>
            <a:r>
              <a:rPr lang="en-IN" i="1" dirty="0"/>
              <a:t>https://www.owasp.org/index.php/Testing_for_weak_password_change_or_reset_functionalities_(OTG-AUTHN-009)</a:t>
            </a:r>
          </a:p>
          <a:p>
            <a:r>
              <a:rPr lang="en-IN" i="1" dirty="0"/>
              <a:t>https://www.owasp.org/index.php/Default_Passwords</a:t>
            </a:r>
          </a:p>
          <a:p>
            <a:r>
              <a:rPr lang="en-IN" i="1" dirty="0"/>
              <a:t>https://www.us-cert.gov/ncas/alerts/TA13-175A</a:t>
            </a:r>
          </a:p>
          <a:p>
            <a:endParaRPr lang="en-IN" i="1" dirty="0"/>
          </a:p>
        </p:txBody>
      </p:sp>
      <p:sp>
        <p:nvSpPr>
          <p:cNvPr id="5" name="Title 1"/>
          <p:cNvSpPr txBox="1">
            <a:spLocks/>
          </p:cNvSpPr>
          <p:nvPr/>
        </p:nvSpPr>
        <p:spPr>
          <a:xfrm>
            <a:off x="838200" y="353677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References:</a:t>
            </a:r>
          </a:p>
        </p:txBody>
      </p:sp>
    </p:spTree>
    <p:extLst>
      <p:ext uri="{BB962C8B-B14F-4D97-AF65-F5344CB8AC3E}">
        <p14:creationId xmlns:p14="http://schemas.microsoft.com/office/powerpoint/2010/main" val="338263138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p:txBody>
          <a:bodyPr/>
          <a:lstStyle/>
          <a:p>
            <a:pPr lvl="0"/>
            <a:fld id="{86CB4B4D-7CA3-9044-876B-883B54F8677D}" type="slidenum">
              <a:rPr lang="uk-UA" smtClean="0"/>
              <a:t>26</a:t>
            </a:fld>
            <a:endParaRPr lang="uk-UA"/>
          </a:p>
        </p:txBody>
      </p:sp>
      <p:sp>
        <p:nvSpPr>
          <p:cNvPr id="3" name="Title 2"/>
          <p:cNvSpPr>
            <a:spLocks noGrp="1"/>
          </p:cNvSpPr>
          <p:nvPr>
            <p:ph type="title"/>
          </p:nvPr>
        </p:nvSpPr>
        <p:spPr/>
        <p:txBody>
          <a:bodyPr/>
          <a:lstStyle/>
          <a:p>
            <a:r>
              <a:rPr lang="en-IN" dirty="0"/>
              <a:t>3. </a:t>
            </a:r>
            <a:r>
              <a:rPr lang="en-IN" dirty="0" err="1"/>
              <a:t>Bruteforcing</a:t>
            </a:r>
            <a:r>
              <a:rPr lang="en-IN" dirty="0"/>
              <a:t> Attack</a:t>
            </a:r>
          </a:p>
        </p:txBody>
      </p:sp>
      <p:graphicFrame>
        <p:nvGraphicFramePr>
          <p:cNvPr id="6" name="Table 5"/>
          <p:cNvGraphicFramePr>
            <a:graphicFrameLocks noGrp="1"/>
          </p:cNvGraphicFramePr>
          <p:nvPr>
            <p:extLst>
              <p:ext uri="{D42A27DB-BD31-4B8C-83A1-F6EECF244321}">
                <p14:modId xmlns:p14="http://schemas.microsoft.com/office/powerpoint/2010/main" val="2427125315"/>
              </p:ext>
            </p:extLst>
          </p:nvPr>
        </p:nvGraphicFramePr>
        <p:xfrm>
          <a:off x="1732123" y="1283865"/>
          <a:ext cx="8109380" cy="2821776"/>
        </p:xfrm>
        <a:graphic>
          <a:graphicData uri="http://schemas.openxmlformats.org/drawingml/2006/table">
            <a:tbl>
              <a:tblPr firstRow="1" bandRow="1">
                <a:tableStyleId>{5C22544A-7EE6-4342-B048-85BDC9FD1C3A}</a:tableStyleId>
              </a:tblPr>
              <a:tblGrid>
                <a:gridCol w="1413562">
                  <a:extLst>
                    <a:ext uri="{9D8B030D-6E8A-4147-A177-3AD203B41FA5}">
                      <a16:colId xmlns:a16="http://schemas.microsoft.com/office/drawing/2014/main" val="20000"/>
                    </a:ext>
                  </a:extLst>
                </a:gridCol>
                <a:gridCol w="6695818">
                  <a:extLst>
                    <a:ext uri="{9D8B030D-6E8A-4147-A177-3AD203B41FA5}">
                      <a16:colId xmlns:a16="http://schemas.microsoft.com/office/drawing/2014/main" val="20001"/>
                    </a:ext>
                  </a:extLst>
                </a:gridCol>
              </a:tblGrid>
              <a:tr h="415137">
                <a:tc>
                  <a:txBody>
                    <a:bodyPr/>
                    <a:lstStyle/>
                    <a:p>
                      <a:pPr algn="ctr"/>
                      <a:endParaRPr lang="en-US" sz="1600" dirty="0"/>
                    </a:p>
                  </a:txBody>
                  <a:tcPr marL="82988" marR="82988"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2988" marR="82988"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406639">
                <a:tc>
                  <a:txBody>
                    <a:bodyPr/>
                    <a:lstStyle/>
                    <a:p>
                      <a:pPr algn="ctr"/>
                      <a:r>
                        <a:rPr lang="en-IN" sz="1600" dirty="0">
                          <a:solidFill>
                            <a:srgbClr val="FFFFFF"/>
                          </a:solidFill>
                          <a:latin typeface="Calibri" panose="020F0502020204030204" pitchFamily="34" charset="0"/>
                        </a:rPr>
                        <a:t>Account Takeover Using OTP Bypass </a:t>
                      </a:r>
                      <a:r>
                        <a:rPr lang="en-US" sz="1300" dirty="0">
                          <a:solidFill>
                            <a:srgbClr val="FFFFFF"/>
                          </a:solidFill>
                          <a:latin typeface="Calibri" panose="020F0502020204030204" pitchFamily="34" charset="0"/>
                        </a:rPr>
                        <a:t>(Critical)</a:t>
                      </a:r>
                    </a:p>
                  </a:txBody>
                  <a:tcPr marL="82988" marR="82988" marT="41494" marB="414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r>
                        <a:rPr lang="en-US" sz="1300" dirty="0">
                          <a:solidFill>
                            <a:schemeClr val="tx1"/>
                          </a:solidFill>
                          <a:latin typeface="Calibri" panose="020F0502020204030204" pitchFamily="34" charset="0"/>
                        </a:rPr>
                        <a:t> </a:t>
                      </a:r>
                    </a:p>
                    <a:p>
                      <a:r>
                        <a:rPr lang="en-US" sz="1300" baseline="0" dirty="0">
                          <a:solidFill>
                            <a:schemeClr val="tx1"/>
                          </a:solidFill>
                          <a:latin typeface="Calibri" panose="020F0502020204030204" pitchFamily="34" charset="0"/>
                        </a:rPr>
                        <a:t>The below mentioned login page allows login via OTP which can be </a:t>
                      </a:r>
                      <a:r>
                        <a:rPr lang="en-US" sz="1300" baseline="0" dirty="0" err="1">
                          <a:solidFill>
                            <a:schemeClr val="tx1"/>
                          </a:solidFill>
                          <a:latin typeface="Calibri" panose="020F0502020204030204" pitchFamily="34" charset="0"/>
                        </a:rPr>
                        <a:t>bruteforced</a:t>
                      </a:r>
                      <a:endParaRPr lang="en-US" sz="1300" dirty="0">
                        <a:solidFill>
                          <a:schemeClr val="tx1"/>
                        </a:solidFill>
                        <a:latin typeface="Calibri" panose="020F0502020204030204" pitchFamily="34" charset="0"/>
                        <a:cs typeface="Calibri" panose="020F0502020204030204" pitchFamily="34" charset="0"/>
                      </a:endParaRPr>
                    </a:p>
                    <a:p>
                      <a:endParaRPr lang="en-US" sz="1300" dirty="0">
                        <a:solidFill>
                          <a:schemeClr val="tx1"/>
                        </a:solidFill>
                        <a:latin typeface="Calibri" panose="020F0502020204030204" pitchFamily="34" charset="0"/>
                      </a:endParaRPr>
                    </a:p>
                    <a:p>
                      <a:r>
                        <a:rPr lang="en-US" sz="1300" b="1" dirty="0">
                          <a:solidFill>
                            <a:schemeClr val="tx1"/>
                          </a:solidFill>
                          <a:latin typeface="Calibri" panose="020F0502020204030204" pitchFamily="34" charset="0"/>
                        </a:rPr>
                        <a:t>Affected URL :</a:t>
                      </a:r>
                      <a:endParaRPr lang="en-US" sz="1300" b="0" i="0" u="none" strike="noStrike" dirty="0">
                        <a:solidFill>
                          <a:schemeClr val="tx1"/>
                        </a:solidFill>
                        <a:effectLst/>
                        <a:latin typeface="Calibri" panose="020F0502020204030204" pitchFamily="34" charset="0"/>
                        <a:ea typeface="+mn-ea"/>
                        <a:cs typeface="+mn-cs"/>
                        <a:sym typeface="Arial"/>
                      </a:endParaRPr>
                    </a:p>
                    <a:p>
                      <a:pPr marL="285750" indent="-285750">
                        <a:buFont typeface="Arial" panose="020B0604020202020204" pitchFamily="34" charset="0"/>
                        <a:buChar char="•"/>
                      </a:pPr>
                      <a:r>
                        <a:rPr lang="en-US" sz="1300" b="0" i="0" u="none" strike="noStrike" dirty="0">
                          <a:solidFill>
                            <a:schemeClr val="dk1"/>
                          </a:solidFill>
                          <a:effectLst/>
                          <a:latin typeface="Calibri" panose="020F0502020204030204" pitchFamily="34" charset="0"/>
                          <a:ea typeface="+mn-ea"/>
                          <a:cs typeface="Calibri" panose="020F0502020204030204" pitchFamily="34" charset="0"/>
                          <a:sym typeface="Arial"/>
                          <a:hlinkClick r:id="rId2"/>
                        </a:rPr>
                        <a:t>http://13.232.110.86/reset_password/admin.php</a:t>
                      </a:r>
                      <a:endParaRPr lang="en-US" sz="1300" b="0" i="0" u="none" strike="noStrike" dirty="0">
                        <a:solidFill>
                          <a:schemeClr val="dk1"/>
                        </a:solidFill>
                        <a:effectLst/>
                        <a:latin typeface="Calibri" panose="020F0502020204030204" pitchFamily="34" charset="0"/>
                        <a:ea typeface="+mn-ea"/>
                        <a:cs typeface="Calibri" panose="020F0502020204030204" pitchFamily="34" charset="0"/>
                        <a:sym typeface="Arial"/>
                      </a:endParaRPr>
                    </a:p>
                    <a:p>
                      <a:pPr marL="285750" indent="-285750">
                        <a:buFont typeface="Arial" panose="020B0604020202020204" pitchFamily="34" charset="0"/>
                        <a:buChar char="•"/>
                      </a:pPr>
                      <a:endParaRPr lang="en-US" sz="1300" b="0" i="0" u="none" strike="noStrike" dirty="0">
                        <a:solidFill>
                          <a:schemeClr val="dk1"/>
                        </a:solidFill>
                        <a:effectLst/>
                        <a:latin typeface="Calibri" panose="020F0502020204030204" pitchFamily="34" charset="0"/>
                        <a:ea typeface="+mn-ea"/>
                        <a:cs typeface="Calibri" panose="020F0502020204030204" pitchFamily="34" charset="0"/>
                        <a:sym typeface="Arial"/>
                      </a:endParaRPr>
                    </a:p>
                    <a:p>
                      <a:pPr marL="0" indent="0">
                        <a:buFont typeface="Arial" panose="020B0604020202020204" pitchFamily="34" charset="0"/>
                        <a:buNone/>
                      </a:pPr>
                      <a:r>
                        <a:rPr lang="en-US" sz="1300" b="1" dirty="0">
                          <a:solidFill>
                            <a:schemeClr val="tx1"/>
                          </a:solidFill>
                          <a:latin typeface="Calibri" panose="020F0502020204030204" pitchFamily="34" charset="0"/>
                        </a:rPr>
                        <a:t>Affected</a:t>
                      </a:r>
                      <a:r>
                        <a:rPr lang="en-US" sz="1300" b="1" baseline="0" dirty="0">
                          <a:solidFill>
                            <a:schemeClr val="tx1"/>
                          </a:solidFill>
                          <a:latin typeface="Calibri" panose="020F0502020204030204" pitchFamily="34" charset="0"/>
                        </a:rPr>
                        <a:t> Parameters</a:t>
                      </a:r>
                      <a:r>
                        <a:rPr lang="en-US" sz="1300" b="1" dirty="0">
                          <a:solidFill>
                            <a:schemeClr val="tx1"/>
                          </a:solidFill>
                          <a:latin typeface="Calibri" panose="020F0502020204030204" pitchFamily="34" charset="0"/>
                        </a:rPr>
                        <a:t> :</a:t>
                      </a:r>
                      <a:endParaRPr lang="en-US" sz="1300" b="0" dirty="0">
                        <a:solidFill>
                          <a:schemeClr val="tx1"/>
                        </a:solidFill>
                        <a:latin typeface="Calibri" panose="020F0502020204030204" pitchFamily="34" charset="0"/>
                      </a:endParaRPr>
                    </a:p>
                    <a:p>
                      <a:pPr marL="285750" indent="-285750">
                        <a:buFont typeface="Arial" panose="020B0604020202020204" pitchFamily="34" charset="0"/>
                        <a:buChar char="•"/>
                      </a:pPr>
                      <a:r>
                        <a:rPr lang="en-US" sz="1300" b="0" dirty="0" err="1">
                          <a:solidFill>
                            <a:schemeClr val="tx1"/>
                          </a:solidFill>
                          <a:latin typeface="Calibri" panose="020F0502020204030204" pitchFamily="34" charset="0"/>
                        </a:rPr>
                        <a:t>otp</a:t>
                      </a:r>
                      <a:r>
                        <a:rPr lang="en-US" sz="1300" b="0" dirty="0">
                          <a:solidFill>
                            <a:schemeClr val="tx1"/>
                          </a:solidFill>
                          <a:latin typeface="Calibri" panose="020F0502020204030204" pitchFamily="34" charset="0"/>
                        </a:rPr>
                        <a:t> (GET </a:t>
                      </a:r>
                      <a:r>
                        <a:rPr lang="en-US" sz="1300" b="0" baseline="0" dirty="0">
                          <a:solidFill>
                            <a:schemeClr val="tx1"/>
                          </a:solidFill>
                          <a:latin typeface="Calibri" panose="020F0502020204030204" pitchFamily="34" charset="0"/>
                        </a:rPr>
                        <a:t>parameters)</a:t>
                      </a:r>
                      <a:endParaRPr lang="en-US" sz="1300" b="0" dirty="0">
                        <a:solidFill>
                          <a:schemeClr val="tx1"/>
                        </a:solidFill>
                        <a:latin typeface="Calibri" panose="020F0502020204030204" pitchFamily="34" charset="0"/>
                      </a:endParaRPr>
                    </a:p>
                    <a:p>
                      <a:pPr marL="285750" indent="-285750">
                        <a:buFont typeface="Arial" panose="020B0604020202020204" pitchFamily="34" charset="0"/>
                        <a:buChar char="•"/>
                      </a:pPr>
                      <a:endParaRPr lang="en-US" sz="1300" b="0" dirty="0">
                        <a:solidFill>
                          <a:schemeClr val="tx1"/>
                        </a:solidFill>
                        <a:latin typeface="Calibri" panose="020F0502020204030204" pitchFamily="34" charset="0"/>
                      </a:endParaRPr>
                    </a:p>
                    <a:p>
                      <a:pPr marL="285750" indent="-285750">
                        <a:buFont typeface="Arial" panose="020B0604020202020204" pitchFamily="34" charset="0"/>
                        <a:buChar char="•"/>
                      </a:pPr>
                      <a:endParaRPr lang="en-US" sz="1300" b="0" dirty="0">
                        <a:solidFill>
                          <a:schemeClr val="tx1"/>
                        </a:solidFill>
                        <a:latin typeface="Calibri" panose="020F0502020204030204" pitchFamily="34" charset="0"/>
                      </a:endParaRPr>
                    </a:p>
                  </a:txBody>
                  <a:tcPr marL="82988" marR="82988" marT="41494" marB="4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99998729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p:txBody>
          <a:bodyPr/>
          <a:lstStyle/>
          <a:p>
            <a:pPr lvl="0"/>
            <a:fld id="{86CB4B4D-7CA3-9044-876B-883B54F8677D}" type="slidenum">
              <a:rPr lang="uk-UA" smtClean="0"/>
              <a:t>27</a:t>
            </a:fld>
            <a:endParaRPr lang="uk-UA"/>
          </a:p>
        </p:txBody>
      </p:sp>
      <p:sp>
        <p:nvSpPr>
          <p:cNvPr id="3" name="Title 2"/>
          <p:cNvSpPr>
            <a:spLocks noGrp="1"/>
          </p:cNvSpPr>
          <p:nvPr>
            <p:ph type="title"/>
          </p:nvPr>
        </p:nvSpPr>
        <p:spPr/>
        <p:txBody>
          <a:bodyPr/>
          <a:lstStyle/>
          <a:p>
            <a:r>
              <a:rPr lang="en-IN" dirty="0"/>
              <a:t>3. </a:t>
            </a:r>
            <a:r>
              <a:rPr lang="en-IN" dirty="0" err="1"/>
              <a:t>Bruteforcing</a:t>
            </a:r>
            <a:r>
              <a:rPr lang="en-IN" dirty="0"/>
              <a:t> Attack</a:t>
            </a:r>
          </a:p>
        </p:txBody>
      </p:sp>
      <p:graphicFrame>
        <p:nvGraphicFramePr>
          <p:cNvPr id="6" name="Table 5"/>
          <p:cNvGraphicFramePr>
            <a:graphicFrameLocks noGrp="1"/>
          </p:cNvGraphicFramePr>
          <p:nvPr>
            <p:extLst>
              <p:ext uri="{D42A27DB-BD31-4B8C-83A1-F6EECF244321}">
                <p14:modId xmlns:p14="http://schemas.microsoft.com/office/powerpoint/2010/main" val="2517685902"/>
              </p:ext>
            </p:extLst>
          </p:nvPr>
        </p:nvGraphicFramePr>
        <p:xfrm>
          <a:off x="1732123" y="1283865"/>
          <a:ext cx="8109380" cy="2821776"/>
        </p:xfrm>
        <a:graphic>
          <a:graphicData uri="http://schemas.openxmlformats.org/drawingml/2006/table">
            <a:tbl>
              <a:tblPr firstRow="1" bandRow="1">
                <a:tableStyleId>{5C22544A-7EE6-4342-B048-85BDC9FD1C3A}</a:tableStyleId>
              </a:tblPr>
              <a:tblGrid>
                <a:gridCol w="1413562">
                  <a:extLst>
                    <a:ext uri="{9D8B030D-6E8A-4147-A177-3AD203B41FA5}">
                      <a16:colId xmlns:a16="http://schemas.microsoft.com/office/drawing/2014/main" val="20000"/>
                    </a:ext>
                  </a:extLst>
                </a:gridCol>
                <a:gridCol w="6695818">
                  <a:extLst>
                    <a:ext uri="{9D8B030D-6E8A-4147-A177-3AD203B41FA5}">
                      <a16:colId xmlns:a16="http://schemas.microsoft.com/office/drawing/2014/main" val="20001"/>
                    </a:ext>
                  </a:extLst>
                </a:gridCol>
              </a:tblGrid>
              <a:tr h="415137">
                <a:tc>
                  <a:txBody>
                    <a:bodyPr/>
                    <a:lstStyle/>
                    <a:p>
                      <a:pPr algn="ctr"/>
                      <a:endParaRPr lang="en-US" sz="1600" dirty="0"/>
                    </a:p>
                  </a:txBody>
                  <a:tcPr marL="82988" marR="82988"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2988" marR="82988"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406639">
                <a:tc>
                  <a:txBody>
                    <a:bodyPr/>
                    <a:lstStyle/>
                    <a:p>
                      <a:pPr algn="ctr"/>
                      <a:r>
                        <a:rPr lang="en-IN" sz="1600" dirty="0">
                          <a:solidFill>
                            <a:srgbClr val="FFFFFF"/>
                          </a:solidFill>
                          <a:latin typeface="Calibri" panose="020F0502020204030204" pitchFamily="34" charset="0"/>
                        </a:rPr>
                        <a:t>Applying Discount </a:t>
                      </a:r>
                      <a:r>
                        <a:rPr lang="en-IN" sz="1600" dirty="0" err="1">
                          <a:solidFill>
                            <a:srgbClr val="FFFFFF"/>
                          </a:solidFill>
                          <a:latin typeface="Calibri" panose="020F0502020204030204" pitchFamily="34" charset="0"/>
                        </a:rPr>
                        <a:t>Coupan</a:t>
                      </a:r>
                      <a:endParaRPr lang="en-IN" sz="1600" dirty="0">
                        <a:solidFill>
                          <a:srgbClr val="FFFFFF"/>
                        </a:solidFill>
                        <a:latin typeface="Calibri" panose="020F0502020204030204" pitchFamily="34" charset="0"/>
                      </a:endParaRPr>
                    </a:p>
                    <a:p>
                      <a:pPr algn="ctr"/>
                      <a:r>
                        <a:rPr lang="en-US" sz="1300" dirty="0">
                          <a:solidFill>
                            <a:srgbClr val="FFFFFF"/>
                          </a:solidFill>
                          <a:latin typeface="Calibri" panose="020F0502020204030204" pitchFamily="34" charset="0"/>
                        </a:rPr>
                        <a:t>(Critical)</a:t>
                      </a:r>
                    </a:p>
                  </a:txBody>
                  <a:tcPr marL="82988" marR="82988" marT="41494" marB="414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r>
                        <a:rPr lang="en-US" sz="1300" dirty="0">
                          <a:solidFill>
                            <a:schemeClr val="tx1"/>
                          </a:solidFill>
                          <a:latin typeface="Calibri" panose="020F0502020204030204" pitchFamily="34" charset="0"/>
                        </a:rPr>
                        <a:t> </a:t>
                      </a:r>
                    </a:p>
                    <a:p>
                      <a:r>
                        <a:rPr lang="en-US" sz="1300" baseline="0" dirty="0">
                          <a:solidFill>
                            <a:schemeClr val="tx1"/>
                          </a:solidFill>
                          <a:latin typeface="Calibri" panose="020F0502020204030204" pitchFamily="34" charset="0"/>
                        </a:rPr>
                        <a:t>Other URL which can be </a:t>
                      </a:r>
                      <a:r>
                        <a:rPr lang="en-US" sz="1300" baseline="0" dirty="0" err="1">
                          <a:solidFill>
                            <a:schemeClr val="tx1"/>
                          </a:solidFill>
                          <a:latin typeface="Calibri" panose="020F0502020204030204" pitchFamily="34" charset="0"/>
                        </a:rPr>
                        <a:t>bruteforced</a:t>
                      </a:r>
                      <a:r>
                        <a:rPr lang="en-US" sz="1300" baseline="0" dirty="0">
                          <a:solidFill>
                            <a:schemeClr val="tx1"/>
                          </a:solidFill>
                          <a:latin typeface="Calibri" panose="020F0502020204030204" pitchFamily="34" charset="0"/>
                        </a:rPr>
                        <a:t>.</a:t>
                      </a:r>
                      <a:endParaRPr lang="en-US" sz="1300" dirty="0">
                        <a:solidFill>
                          <a:schemeClr val="tx1"/>
                        </a:solidFill>
                        <a:latin typeface="Calibri" panose="020F0502020204030204" pitchFamily="34" charset="0"/>
                        <a:cs typeface="Calibri" panose="020F0502020204030204" pitchFamily="34" charset="0"/>
                      </a:endParaRPr>
                    </a:p>
                    <a:p>
                      <a:endParaRPr lang="en-US" sz="1300" dirty="0">
                        <a:solidFill>
                          <a:schemeClr val="tx1"/>
                        </a:solidFill>
                        <a:latin typeface="Calibri" panose="020F0502020204030204" pitchFamily="34" charset="0"/>
                      </a:endParaRPr>
                    </a:p>
                    <a:p>
                      <a:r>
                        <a:rPr lang="en-US" sz="1300" b="1" dirty="0">
                          <a:solidFill>
                            <a:schemeClr val="tx1"/>
                          </a:solidFill>
                          <a:latin typeface="Calibri" panose="020F0502020204030204" pitchFamily="34" charset="0"/>
                        </a:rPr>
                        <a:t>Affected URL :</a:t>
                      </a:r>
                      <a:endParaRPr lang="en-US" sz="1300" b="0" i="0" u="none" strike="noStrike" dirty="0">
                        <a:solidFill>
                          <a:schemeClr val="tx1"/>
                        </a:solidFill>
                        <a:effectLst/>
                        <a:latin typeface="Calibri" panose="020F0502020204030204" pitchFamily="34" charset="0"/>
                        <a:ea typeface="+mn-ea"/>
                        <a:cs typeface="+mn-cs"/>
                        <a:sym typeface="Arial"/>
                      </a:endParaRPr>
                    </a:p>
                    <a:p>
                      <a:pPr marL="285750" indent="-285750">
                        <a:buFont typeface="Arial" panose="020B0604020202020204" pitchFamily="34" charset="0"/>
                        <a:buChar char="•"/>
                      </a:pPr>
                      <a:r>
                        <a:rPr lang="en-US" sz="1300" b="0" i="0" u="none" strike="noStrike" dirty="0">
                          <a:solidFill>
                            <a:schemeClr val="dk1"/>
                          </a:solidFill>
                          <a:effectLst/>
                          <a:latin typeface="Calibri" panose="020F0502020204030204" pitchFamily="34" charset="0"/>
                          <a:ea typeface="+mn-ea"/>
                          <a:cs typeface="Calibri" panose="020F0502020204030204" pitchFamily="34" charset="0"/>
                          <a:sym typeface="Arial"/>
                          <a:hlinkClick r:id="rId2"/>
                        </a:rPr>
                        <a:t>http://13.232.110.86/cart/cart.php</a:t>
                      </a:r>
                      <a:r>
                        <a:rPr lang="en-US" sz="1300" b="0" i="0" u="none" strike="noStrike" dirty="0">
                          <a:solidFill>
                            <a:schemeClr val="dk1"/>
                          </a:solidFill>
                          <a:effectLst/>
                          <a:latin typeface="Calibri" panose="020F0502020204030204" pitchFamily="34" charset="0"/>
                          <a:ea typeface="+mn-ea"/>
                          <a:cs typeface="Calibri" panose="020F0502020204030204" pitchFamily="34" charset="0"/>
                          <a:sym typeface="Arial"/>
                        </a:rPr>
                        <a:t> (When Added Some Items In Cart)</a:t>
                      </a:r>
                    </a:p>
                    <a:p>
                      <a:pPr marL="0" indent="0">
                        <a:buFont typeface="Arial" panose="020B0604020202020204" pitchFamily="34" charset="0"/>
                        <a:buNone/>
                      </a:pPr>
                      <a:r>
                        <a:rPr lang="en-US" sz="1300" b="1" dirty="0">
                          <a:solidFill>
                            <a:schemeClr val="tx1"/>
                          </a:solidFill>
                          <a:latin typeface="Calibri" panose="020F0502020204030204" pitchFamily="34" charset="0"/>
                        </a:rPr>
                        <a:t>Affected</a:t>
                      </a:r>
                      <a:r>
                        <a:rPr lang="en-US" sz="1300" b="1" baseline="0" dirty="0">
                          <a:solidFill>
                            <a:schemeClr val="tx1"/>
                          </a:solidFill>
                          <a:latin typeface="Calibri" panose="020F0502020204030204" pitchFamily="34" charset="0"/>
                        </a:rPr>
                        <a:t> Parameters</a:t>
                      </a:r>
                      <a:r>
                        <a:rPr lang="en-US" sz="1300" b="1" dirty="0">
                          <a:solidFill>
                            <a:schemeClr val="tx1"/>
                          </a:solidFill>
                          <a:latin typeface="Calibri" panose="020F0502020204030204" pitchFamily="34" charset="0"/>
                        </a:rPr>
                        <a:t> :</a:t>
                      </a:r>
                      <a:endParaRPr lang="en-US" sz="1300" b="0" dirty="0">
                        <a:solidFill>
                          <a:schemeClr val="tx1"/>
                        </a:solidFill>
                        <a:latin typeface="Calibri" panose="020F0502020204030204" pitchFamily="34" charset="0"/>
                      </a:endParaRPr>
                    </a:p>
                    <a:p>
                      <a:pPr marL="285750" indent="-285750">
                        <a:buFont typeface="Arial" panose="020B0604020202020204" pitchFamily="34" charset="0"/>
                        <a:buChar char="•"/>
                      </a:pPr>
                      <a:r>
                        <a:rPr lang="en-US" sz="1300" b="0" dirty="0">
                          <a:solidFill>
                            <a:schemeClr val="tx1"/>
                          </a:solidFill>
                          <a:latin typeface="Calibri" panose="020F0502020204030204" pitchFamily="34" charset="0"/>
                        </a:rPr>
                        <a:t>coupon (POST </a:t>
                      </a:r>
                      <a:r>
                        <a:rPr lang="en-US" sz="1300" b="0" baseline="0" dirty="0">
                          <a:solidFill>
                            <a:schemeClr val="tx1"/>
                          </a:solidFill>
                          <a:latin typeface="Calibri" panose="020F0502020204030204" pitchFamily="34" charset="0"/>
                        </a:rPr>
                        <a:t>parameters)</a:t>
                      </a:r>
                      <a:endParaRPr lang="en-US" sz="1300" b="0" dirty="0">
                        <a:solidFill>
                          <a:schemeClr val="tx1"/>
                        </a:solidFill>
                        <a:latin typeface="Calibri" panose="020F0502020204030204" pitchFamily="34" charset="0"/>
                      </a:endParaRPr>
                    </a:p>
                    <a:p>
                      <a:pPr marL="285750" indent="-285750">
                        <a:buFont typeface="Arial" panose="020B0604020202020204" pitchFamily="34" charset="0"/>
                        <a:buChar char="•"/>
                      </a:pPr>
                      <a:endParaRPr lang="en-US" sz="1300" b="0" dirty="0">
                        <a:solidFill>
                          <a:schemeClr val="tx1"/>
                        </a:solidFill>
                        <a:latin typeface="Calibri" panose="020F0502020204030204" pitchFamily="34" charset="0"/>
                      </a:endParaRPr>
                    </a:p>
                    <a:p>
                      <a:pPr marL="285750" indent="-285750">
                        <a:buFont typeface="Arial" panose="020B0604020202020204" pitchFamily="34" charset="0"/>
                        <a:buChar char="•"/>
                      </a:pPr>
                      <a:endParaRPr lang="en-US" sz="1300" b="0" dirty="0">
                        <a:solidFill>
                          <a:schemeClr val="tx1"/>
                        </a:solidFill>
                        <a:latin typeface="Calibri" panose="020F0502020204030204" pitchFamily="34" charset="0"/>
                      </a:endParaRPr>
                    </a:p>
                  </a:txBody>
                  <a:tcPr marL="82988" marR="82988" marT="41494" marB="4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40999782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IN" dirty="0"/>
              <a:t>Observation</a:t>
            </a:r>
          </a:p>
        </p:txBody>
      </p:sp>
      <p:sp>
        <p:nvSpPr>
          <p:cNvPr id="3" name="Text Placeholder 2"/>
          <p:cNvSpPr>
            <a:spLocks noGrp="1"/>
          </p:cNvSpPr>
          <p:nvPr>
            <p:ph type="body" idx="1"/>
          </p:nvPr>
        </p:nvSpPr>
        <p:spPr>
          <a:xfrm>
            <a:off x="838200" y="1050870"/>
            <a:ext cx="10515600" cy="4351338"/>
          </a:xfrm>
        </p:spPr>
        <p:txBody>
          <a:bodyPr>
            <a:normAutofit/>
          </a:bodyPr>
          <a:lstStyle/>
          <a:p>
            <a:pPr marL="285750" indent="-285750"/>
            <a:r>
              <a:rPr lang="en-IN" sz="2000" dirty="0"/>
              <a:t>Navigate to </a:t>
            </a:r>
            <a:r>
              <a:rPr lang="en-US" sz="2000" u="sng" dirty="0">
                <a:solidFill>
                  <a:schemeClr val="accent1">
                    <a:lumMod val="75000"/>
                  </a:schemeClr>
                </a:solidFill>
                <a:latin typeface="Calibri" panose="020F0502020204030204" pitchFamily="34" charset="0"/>
                <a:cs typeface="Calibri" panose="020F0502020204030204" pitchFamily="34" charset="0"/>
                <a:sym typeface="Arial"/>
              </a:rPr>
              <a:t>http://13.232.110.86/login/admin.php</a:t>
            </a:r>
            <a:r>
              <a:rPr lang="en-US" sz="2000" dirty="0">
                <a:solidFill>
                  <a:schemeClr val="dk1"/>
                </a:solidFill>
                <a:latin typeface="Calibri" panose="020F0502020204030204" pitchFamily="34" charset="0"/>
                <a:cs typeface="Calibri" panose="020F0502020204030204" pitchFamily="34" charset="0"/>
                <a:sym typeface="Arial"/>
              </a:rPr>
              <a:t> You </a:t>
            </a:r>
            <a:r>
              <a:rPr lang="en-US" sz="2000" b="0" i="0" u="none" strike="noStrike" dirty="0">
                <a:solidFill>
                  <a:schemeClr val="dk1"/>
                </a:solidFill>
                <a:effectLst/>
                <a:latin typeface="Calibri" panose="020F0502020204030204" pitchFamily="34" charset="0"/>
                <a:ea typeface="+mn-ea"/>
                <a:cs typeface="Calibri" panose="020F0502020204030204" pitchFamily="34" charset="0"/>
                <a:sym typeface="Arial"/>
              </a:rPr>
              <a:t>will see user login page of Admin. Nothing to </a:t>
            </a:r>
            <a:r>
              <a:rPr lang="en-US" sz="2000" b="0" i="0" u="none" strike="noStrike" dirty="0" err="1">
                <a:solidFill>
                  <a:schemeClr val="dk1"/>
                </a:solidFill>
                <a:effectLst/>
                <a:latin typeface="Calibri" panose="020F0502020204030204" pitchFamily="34" charset="0"/>
                <a:ea typeface="+mn-ea"/>
                <a:cs typeface="Calibri" panose="020F0502020204030204" pitchFamily="34" charset="0"/>
                <a:sym typeface="Arial"/>
              </a:rPr>
              <a:t>enter,Simply</a:t>
            </a:r>
            <a:r>
              <a:rPr lang="en-US" sz="2000" b="0" i="0" u="none" strike="noStrike" dirty="0">
                <a:solidFill>
                  <a:schemeClr val="dk1"/>
                </a:solidFill>
                <a:effectLst/>
                <a:latin typeface="Calibri" panose="020F0502020204030204" pitchFamily="34" charset="0"/>
                <a:ea typeface="+mn-ea"/>
                <a:cs typeface="Calibri" panose="020F0502020204030204" pitchFamily="34" charset="0"/>
                <a:sym typeface="Arial"/>
              </a:rPr>
              <a:t> Click Forgot password.</a:t>
            </a:r>
          </a:p>
          <a:p>
            <a:endParaRPr lang="en-IN" sz="2000" dirty="0"/>
          </a:p>
        </p:txBody>
      </p:sp>
      <p:pic>
        <p:nvPicPr>
          <p:cNvPr id="5" name="Picture 4" descr="Lifestyle Store | Admin Login - Mozilla Firefox">
            <a:extLst>
              <a:ext uri="{FF2B5EF4-FFF2-40B4-BE49-F238E27FC236}">
                <a16:creationId xmlns:a16="http://schemas.microsoft.com/office/drawing/2014/main" id="{B7FC0BD8-7E0E-4CE8-8F47-33697D76B0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7020" y="1901508"/>
            <a:ext cx="8317959" cy="4712651"/>
          </a:xfrm>
          <a:prstGeom prst="rect">
            <a:avLst/>
          </a:prstGeom>
        </p:spPr>
      </p:pic>
    </p:spTree>
    <p:extLst>
      <p:ext uri="{BB962C8B-B14F-4D97-AF65-F5344CB8AC3E}">
        <p14:creationId xmlns:p14="http://schemas.microsoft.com/office/powerpoint/2010/main" val="403126858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IN" dirty="0"/>
              <a:t>Observation</a:t>
            </a:r>
          </a:p>
        </p:txBody>
      </p:sp>
      <p:sp>
        <p:nvSpPr>
          <p:cNvPr id="3" name="Text Placeholder 2"/>
          <p:cNvSpPr>
            <a:spLocks noGrp="1"/>
          </p:cNvSpPr>
          <p:nvPr>
            <p:ph type="body" idx="1"/>
          </p:nvPr>
        </p:nvSpPr>
        <p:spPr>
          <a:xfrm>
            <a:off x="838200" y="1050870"/>
            <a:ext cx="10515600" cy="4351338"/>
          </a:xfrm>
        </p:spPr>
        <p:txBody>
          <a:bodyPr>
            <a:normAutofit/>
          </a:bodyPr>
          <a:lstStyle/>
          <a:p>
            <a:pPr marL="285750" indent="-285750"/>
            <a:r>
              <a:rPr lang="en-IN" sz="2000" dirty="0"/>
              <a:t>Navigated to </a:t>
            </a:r>
            <a:r>
              <a:rPr lang="en-US" sz="2000" dirty="0">
                <a:solidFill>
                  <a:schemeClr val="dk1"/>
                </a:solidFill>
                <a:latin typeface="Calibri" panose="020F0502020204030204" pitchFamily="34" charset="0"/>
                <a:cs typeface="Calibri" panose="020F0502020204030204" pitchFamily="34" charset="0"/>
                <a:sym typeface="Arial"/>
                <a:hlinkClick r:id="rId2"/>
              </a:rPr>
              <a:t>http://13.232.110.86/reset_password/admin.php</a:t>
            </a:r>
            <a:r>
              <a:rPr lang="en-US" sz="2000" dirty="0">
                <a:solidFill>
                  <a:schemeClr val="dk1"/>
                </a:solidFill>
                <a:latin typeface="Calibri" panose="020F0502020204030204" pitchFamily="34" charset="0"/>
                <a:cs typeface="Calibri" panose="020F0502020204030204" pitchFamily="34" charset="0"/>
                <a:sym typeface="Arial"/>
              </a:rPr>
              <a:t> You </a:t>
            </a:r>
            <a:r>
              <a:rPr lang="en-US" sz="2000" b="0" i="0" u="none" strike="noStrike" dirty="0">
                <a:solidFill>
                  <a:schemeClr val="dk1"/>
                </a:solidFill>
                <a:effectLst/>
                <a:latin typeface="Calibri" panose="020F0502020204030204" pitchFamily="34" charset="0"/>
                <a:ea typeface="+mn-ea"/>
                <a:cs typeface="Calibri" panose="020F0502020204030204" pitchFamily="34" charset="0"/>
                <a:sym typeface="Arial"/>
              </a:rPr>
              <a:t>will see </a:t>
            </a:r>
            <a:r>
              <a:rPr lang="en-US" sz="2000" dirty="0">
                <a:solidFill>
                  <a:schemeClr val="dk1"/>
                </a:solidFill>
                <a:latin typeface="Calibri" panose="020F0502020204030204" pitchFamily="34" charset="0"/>
                <a:cs typeface="Calibri" panose="020F0502020204030204" pitchFamily="34" charset="0"/>
                <a:sym typeface="Arial"/>
              </a:rPr>
              <a:t>An OTP has been generated for account recovery.</a:t>
            </a:r>
            <a:endParaRPr lang="en-US" sz="2000" b="0" i="0" u="none" strike="noStrike" dirty="0">
              <a:solidFill>
                <a:schemeClr val="dk1"/>
              </a:solidFill>
              <a:effectLst/>
              <a:latin typeface="Calibri" panose="020F0502020204030204" pitchFamily="34" charset="0"/>
              <a:ea typeface="+mn-ea"/>
              <a:cs typeface="Calibri" panose="020F0502020204030204" pitchFamily="34" charset="0"/>
              <a:sym typeface="Arial"/>
            </a:endParaRPr>
          </a:p>
          <a:p>
            <a:pPr marL="0" indent="0">
              <a:buNone/>
            </a:pPr>
            <a:endParaRPr lang="en-IN" sz="2000" dirty="0"/>
          </a:p>
        </p:txBody>
      </p:sp>
      <p:pic>
        <p:nvPicPr>
          <p:cNvPr id="6" name="Picture 5">
            <a:extLst>
              <a:ext uri="{FF2B5EF4-FFF2-40B4-BE49-F238E27FC236}">
                <a16:creationId xmlns:a16="http://schemas.microsoft.com/office/drawing/2014/main" id="{3CBC48EE-98FE-4B89-BB6D-B77D8D71D7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8239" y="1765180"/>
            <a:ext cx="8167797" cy="4781920"/>
          </a:xfrm>
          <a:prstGeom prst="rect">
            <a:avLst/>
          </a:prstGeom>
        </p:spPr>
      </p:pic>
      <p:sp>
        <p:nvSpPr>
          <p:cNvPr id="7" name="Rectangle 6">
            <a:extLst>
              <a:ext uri="{FF2B5EF4-FFF2-40B4-BE49-F238E27FC236}">
                <a16:creationId xmlns:a16="http://schemas.microsoft.com/office/drawing/2014/main" id="{2DEB490A-DAB9-4A45-A07D-6BB3B22C1D59}"/>
              </a:ext>
            </a:extLst>
          </p:cNvPr>
          <p:cNvSpPr/>
          <p:nvPr/>
        </p:nvSpPr>
        <p:spPr>
          <a:xfrm>
            <a:off x="5273040" y="3972560"/>
            <a:ext cx="162560" cy="1320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117709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Vulnerability Statistics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824574125"/>
              </p:ext>
            </p:extLst>
          </p:nvPr>
        </p:nvGraphicFramePr>
        <p:xfrm>
          <a:off x="1838325" y="1825623"/>
          <a:ext cx="2419350" cy="1393826"/>
        </p:xfrm>
        <a:graphic>
          <a:graphicData uri="http://schemas.openxmlformats.org/drawingml/2006/table">
            <a:tbl>
              <a:tblPr firstRow="1" bandRow="1">
                <a:tableStyleId>{5C22544A-7EE6-4342-B048-85BDC9FD1C3A}</a:tableStyleId>
              </a:tblPr>
              <a:tblGrid>
                <a:gridCol w="2419350">
                  <a:extLst>
                    <a:ext uri="{9D8B030D-6E8A-4147-A177-3AD203B41FA5}">
                      <a16:colId xmlns:a16="http://schemas.microsoft.com/office/drawing/2014/main" val="20000"/>
                    </a:ext>
                  </a:extLst>
                </a:gridCol>
              </a:tblGrid>
              <a:tr h="696913">
                <a:tc>
                  <a:txBody>
                    <a:bodyPr/>
                    <a:lstStyle/>
                    <a:p>
                      <a:pPr algn="ctr"/>
                      <a:r>
                        <a:rPr lang="en-IN" dirty="0"/>
                        <a:t>Critical</a:t>
                      </a:r>
                    </a:p>
                  </a:txBody>
                  <a:tcPr>
                    <a:solidFill>
                      <a:srgbClr val="C00000"/>
                    </a:solidFill>
                  </a:tcPr>
                </a:tc>
                <a:extLst>
                  <a:ext uri="{0D108BD9-81ED-4DB2-BD59-A6C34878D82A}">
                    <a16:rowId xmlns:a16="http://schemas.microsoft.com/office/drawing/2014/main" val="10000"/>
                  </a:ext>
                </a:extLst>
              </a:tr>
              <a:tr h="696913">
                <a:tc>
                  <a:txBody>
                    <a:bodyPr/>
                    <a:lstStyle/>
                    <a:p>
                      <a:pPr algn="ctr"/>
                      <a:r>
                        <a:rPr lang="en-IN" dirty="0"/>
                        <a:t>18</a:t>
                      </a:r>
                    </a:p>
                  </a:txBody>
                  <a:tcPr/>
                </a:tc>
                <a:extLst>
                  <a:ext uri="{0D108BD9-81ED-4DB2-BD59-A6C34878D82A}">
                    <a16:rowId xmlns:a16="http://schemas.microsoft.com/office/drawing/2014/main" val="10001"/>
                  </a:ext>
                </a:extLst>
              </a:tr>
            </a:tbl>
          </a:graphicData>
        </a:graphic>
      </p:graphicFrame>
      <p:graphicFrame>
        <p:nvGraphicFramePr>
          <p:cNvPr id="6" name="Content Placeholder 4"/>
          <p:cNvGraphicFramePr>
            <a:graphicFrameLocks/>
          </p:cNvGraphicFramePr>
          <p:nvPr>
            <p:extLst>
              <p:ext uri="{D42A27DB-BD31-4B8C-83A1-F6EECF244321}">
                <p14:modId xmlns:p14="http://schemas.microsoft.com/office/powerpoint/2010/main" val="3305177116"/>
              </p:ext>
            </p:extLst>
          </p:nvPr>
        </p:nvGraphicFramePr>
        <p:xfrm>
          <a:off x="4886325" y="1825623"/>
          <a:ext cx="2419350" cy="1393826"/>
        </p:xfrm>
        <a:graphic>
          <a:graphicData uri="http://schemas.openxmlformats.org/drawingml/2006/table">
            <a:tbl>
              <a:tblPr firstRow="1" bandRow="1">
                <a:tableStyleId>{5C22544A-7EE6-4342-B048-85BDC9FD1C3A}</a:tableStyleId>
              </a:tblPr>
              <a:tblGrid>
                <a:gridCol w="2419350">
                  <a:extLst>
                    <a:ext uri="{9D8B030D-6E8A-4147-A177-3AD203B41FA5}">
                      <a16:colId xmlns:a16="http://schemas.microsoft.com/office/drawing/2014/main" val="20000"/>
                    </a:ext>
                  </a:extLst>
                </a:gridCol>
              </a:tblGrid>
              <a:tr h="696913">
                <a:tc>
                  <a:txBody>
                    <a:bodyPr/>
                    <a:lstStyle/>
                    <a:p>
                      <a:pPr algn="ctr"/>
                      <a:r>
                        <a:rPr lang="en-IN" dirty="0"/>
                        <a:t>Severe</a:t>
                      </a:r>
                    </a:p>
                  </a:txBody>
                  <a:tcPr>
                    <a:solidFill>
                      <a:srgbClr val="FF9900"/>
                    </a:solidFill>
                  </a:tcPr>
                </a:tc>
                <a:extLst>
                  <a:ext uri="{0D108BD9-81ED-4DB2-BD59-A6C34878D82A}">
                    <a16:rowId xmlns:a16="http://schemas.microsoft.com/office/drawing/2014/main" val="10000"/>
                  </a:ext>
                </a:extLst>
              </a:tr>
              <a:tr h="696913">
                <a:tc>
                  <a:txBody>
                    <a:bodyPr/>
                    <a:lstStyle/>
                    <a:p>
                      <a:pPr algn="ctr"/>
                      <a:r>
                        <a:rPr lang="en-IN" dirty="0"/>
                        <a:t>14</a:t>
                      </a:r>
                    </a:p>
                  </a:txBody>
                  <a:tcPr/>
                </a:tc>
                <a:extLst>
                  <a:ext uri="{0D108BD9-81ED-4DB2-BD59-A6C34878D82A}">
                    <a16:rowId xmlns:a16="http://schemas.microsoft.com/office/drawing/2014/main" val="10001"/>
                  </a:ext>
                </a:extLst>
              </a:tr>
            </a:tbl>
          </a:graphicData>
        </a:graphic>
      </p:graphicFrame>
      <p:graphicFrame>
        <p:nvGraphicFramePr>
          <p:cNvPr id="7" name="Content Placeholder 4"/>
          <p:cNvGraphicFramePr>
            <a:graphicFrameLocks/>
          </p:cNvGraphicFramePr>
          <p:nvPr>
            <p:extLst>
              <p:ext uri="{D42A27DB-BD31-4B8C-83A1-F6EECF244321}">
                <p14:modId xmlns:p14="http://schemas.microsoft.com/office/powerpoint/2010/main" val="2605879669"/>
              </p:ext>
            </p:extLst>
          </p:nvPr>
        </p:nvGraphicFramePr>
        <p:xfrm>
          <a:off x="7934325" y="1825623"/>
          <a:ext cx="2419350" cy="1393826"/>
        </p:xfrm>
        <a:graphic>
          <a:graphicData uri="http://schemas.openxmlformats.org/drawingml/2006/table">
            <a:tbl>
              <a:tblPr firstRow="1" bandRow="1">
                <a:tableStyleId>{5C22544A-7EE6-4342-B048-85BDC9FD1C3A}</a:tableStyleId>
              </a:tblPr>
              <a:tblGrid>
                <a:gridCol w="2419350">
                  <a:extLst>
                    <a:ext uri="{9D8B030D-6E8A-4147-A177-3AD203B41FA5}">
                      <a16:colId xmlns:a16="http://schemas.microsoft.com/office/drawing/2014/main" val="20000"/>
                    </a:ext>
                  </a:extLst>
                </a:gridCol>
              </a:tblGrid>
              <a:tr h="696913">
                <a:tc>
                  <a:txBody>
                    <a:bodyPr/>
                    <a:lstStyle/>
                    <a:p>
                      <a:pPr algn="ctr"/>
                      <a:r>
                        <a:rPr lang="en-IN" dirty="0">
                          <a:solidFill>
                            <a:schemeClr val="tx1"/>
                          </a:solidFill>
                        </a:rPr>
                        <a:t>Moderate</a:t>
                      </a:r>
                    </a:p>
                  </a:txBody>
                  <a:tcPr>
                    <a:solidFill>
                      <a:srgbClr val="FFFF00"/>
                    </a:solidFill>
                  </a:tcPr>
                </a:tc>
                <a:extLst>
                  <a:ext uri="{0D108BD9-81ED-4DB2-BD59-A6C34878D82A}">
                    <a16:rowId xmlns:a16="http://schemas.microsoft.com/office/drawing/2014/main" val="10000"/>
                  </a:ext>
                </a:extLst>
              </a:tr>
              <a:tr h="696913">
                <a:tc>
                  <a:txBody>
                    <a:bodyPr/>
                    <a:lstStyle/>
                    <a:p>
                      <a:pPr algn="ctr"/>
                      <a:r>
                        <a:rPr lang="en-IN" dirty="0"/>
                        <a:t>2</a:t>
                      </a:r>
                    </a:p>
                  </a:txBody>
                  <a:tcPr/>
                </a:tc>
                <a:extLst>
                  <a:ext uri="{0D108BD9-81ED-4DB2-BD59-A6C34878D82A}">
                    <a16:rowId xmlns:a16="http://schemas.microsoft.com/office/drawing/2014/main" val="10001"/>
                  </a:ext>
                </a:extLst>
              </a:tr>
            </a:tbl>
          </a:graphicData>
        </a:graphic>
      </p:graphicFrame>
      <p:graphicFrame>
        <p:nvGraphicFramePr>
          <p:cNvPr id="9" name="Content Placeholder 4"/>
          <p:cNvGraphicFramePr>
            <a:graphicFrameLocks/>
          </p:cNvGraphicFramePr>
          <p:nvPr>
            <p:extLst>
              <p:ext uri="{D42A27DB-BD31-4B8C-83A1-F6EECF244321}">
                <p14:modId xmlns:p14="http://schemas.microsoft.com/office/powerpoint/2010/main" val="3244638956"/>
              </p:ext>
            </p:extLst>
          </p:nvPr>
        </p:nvGraphicFramePr>
        <p:xfrm>
          <a:off x="4886325" y="3978273"/>
          <a:ext cx="2419350" cy="1393826"/>
        </p:xfrm>
        <a:graphic>
          <a:graphicData uri="http://schemas.openxmlformats.org/drawingml/2006/table">
            <a:tbl>
              <a:tblPr firstRow="1" bandRow="1">
                <a:tableStyleId>{5C22544A-7EE6-4342-B048-85BDC9FD1C3A}</a:tableStyleId>
              </a:tblPr>
              <a:tblGrid>
                <a:gridCol w="2419350">
                  <a:extLst>
                    <a:ext uri="{9D8B030D-6E8A-4147-A177-3AD203B41FA5}">
                      <a16:colId xmlns:a16="http://schemas.microsoft.com/office/drawing/2014/main" val="20000"/>
                    </a:ext>
                  </a:extLst>
                </a:gridCol>
              </a:tblGrid>
              <a:tr h="696913">
                <a:tc>
                  <a:txBody>
                    <a:bodyPr/>
                    <a:lstStyle/>
                    <a:p>
                      <a:pPr algn="ctr"/>
                      <a:r>
                        <a:rPr lang="en-IN" dirty="0"/>
                        <a:t>Low</a:t>
                      </a:r>
                    </a:p>
                  </a:txBody>
                  <a:tcPr>
                    <a:solidFill>
                      <a:srgbClr val="92D050"/>
                    </a:solidFill>
                  </a:tcPr>
                </a:tc>
                <a:extLst>
                  <a:ext uri="{0D108BD9-81ED-4DB2-BD59-A6C34878D82A}">
                    <a16:rowId xmlns:a16="http://schemas.microsoft.com/office/drawing/2014/main" val="10000"/>
                  </a:ext>
                </a:extLst>
              </a:tr>
              <a:tr h="696913">
                <a:tc>
                  <a:txBody>
                    <a:bodyPr/>
                    <a:lstStyle/>
                    <a:p>
                      <a:pPr algn="ctr"/>
                      <a:r>
                        <a:rPr lang="en-IN" dirty="0"/>
                        <a:t>2</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6408866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IN" dirty="0"/>
              <a:t>Observation</a:t>
            </a:r>
          </a:p>
        </p:txBody>
      </p:sp>
      <p:sp>
        <p:nvSpPr>
          <p:cNvPr id="3" name="Text Placeholder 2"/>
          <p:cNvSpPr>
            <a:spLocks noGrp="1"/>
          </p:cNvSpPr>
          <p:nvPr>
            <p:ph type="body" idx="1"/>
          </p:nvPr>
        </p:nvSpPr>
        <p:spPr>
          <a:xfrm>
            <a:off x="838200" y="1050870"/>
            <a:ext cx="10515600" cy="4351338"/>
          </a:xfrm>
        </p:spPr>
        <p:txBody>
          <a:bodyPr>
            <a:normAutofit/>
          </a:bodyPr>
          <a:lstStyle/>
          <a:p>
            <a:r>
              <a:rPr lang="en-IN" sz="2000" dirty="0"/>
              <a:t>Following request will be generated containing OTP parameter. </a:t>
            </a:r>
            <a:endParaRPr lang="en-IN" sz="2000" b="1" dirty="0">
              <a:solidFill>
                <a:srgbClr val="FF0000"/>
              </a:solidFill>
            </a:endParaRPr>
          </a:p>
          <a:p>
            <a:endParaRPr lang="en-IN" sz="2000" dirty="0"/>
          </a:p>
        </p:txBody>
      </p:sp>
      <p:pic>
        <p:nvPicPr>
          <p:cNvPr id="5" name="Picture 4">
            <a:extLst>
              <a:ext uri="{FF2B5EF4-FFF2-40B4-BE49-F238E27FC236}">
                <a16:creationId xmlns:a16="http://schemas.microsoft.com/office/drawing/2014/main" id="{F5A906A1-A1A4-42B3-8A29-7B367070F2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2125" y="2262470"/>
            <a:ext cx="9000524" cy="2333059"/>
          </a:xfrm>
          <a:prstGeom prst="rect">
            <a:avLst/>
          </a:prstGeom>
        </p:spPr>
      </p:pic>
      <p:sp>
        <p:nvSpPr>
          <p:cNvPr id="8" name="Frame 7">
            <a:extLst>
              <a:ext uri="{FF2B5EF4-FFF2-40B4-BE49-F238E27FC236}">
                <a16:creationId xmlns:a16="http://schemas.microsoft.com/office/drawing/2014/main" id="{994997B8-C587-47E4-804A-8693E2E24CA7}"/>
              </a:ext>
            </a:extLst>
          </p:cNvPr>
          <p:cNvSpPr/>
          <p:nvPr/>
        </p:nvSpPr>
        <p:spPr>
          <a:xfrm>
            <a:off x="4013200" y="2197356"/>
            <a:ext cx="843280" cy="413764"/>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D8FC009A-1DDB-4DBF-B5B1-805FCBED2FFB}"/>
              </a:ext>
            </a:extLst>
          </p:cNvPr>
          <p:cNvSpPr/>
          <p:nvPr/>
        </p:nvSpPr>
        <p:spPr>
          <a:xfrm>
            <a:off x="4592320" y="2262470"/>
            <a:ext cx="152400" cy="26737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020328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53858" y="552091"/>
            <a:ext cx="7974481" cy="948905"/>
          </a:xfrm>
        </p:spPr>
        <p:txBody>
          <a:bodyPr>
            <a:normAutofit/>
          </a:bodyPr>
          <a:lstStyle/>
          <a:p>
            <a:r>
              <a:rPr lang="en-IN" dirty="0"/>
              <a:t>Business Impact – Extremely High</a:t>
            </a:r>
          </a:p>
        </p:txBody>
      </p:sp>
      <p:sp>
        <p:nvSpPr>
          <p:cNvPr id="2" name="Slide Number Placeholder 1"/>
          <p:cNvSpPr>
            <a:spLocks noGrp="1"/>
          </p:cNvSpPr>
          <p:nvPr>
            <p:ph type="sldNum" sz="quarter" idx="2"/>
          </p:nvPr>
        </p:nvSpPr>
        <p:spPr/>
        <p:txBody>
          <a:bodyPr/>
          <a:lstStyle/>
          <a:p>
            <a:pPr lvl="0"/>
            <a:fld id="{86CB4B4D-7CA3-9044-876B-883B54F8677D}" type="slidenum">
              <a:rPr lang="en-US" smtClean="0"/>
              <a:t>31</a:t>
            </a:fld>
            <a:endParaRPr lang="en-US"/>
          </a:p>
        </p:txBody>
      </p:sp>
      <p:sp>
        <p:nvSpPr>
          <p:cNvPr id="5" name="TextBox 4"/>
          <p:cNvSpPr txBox="1"/>
          <p:nvPr/>
        </p:nvSpPr>
        <p:spPr>
          <a:xfrm>
            <a:off x="1109134" y="1767943"/>
            <a:ext cx="8713694" cy="9776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1493" tIns="41493" rIns="41493" bIns="41493" numCol="1" spcCol="38100" rtlCol="0" anchor="t">
            <a:spAutoFit/>
          </a:bodyPr>
          <a:lstStyle/>
          <a:p>
            <a:pPr latinLnBrk="1" hangingPunct="0"/>
            <a:r>
              <a:rPr lang="en-US" sz="1452" dirty="0">
                <a:latin typeface="Calibri" panose="020F0502020204030204" pitchFamily="34" charset="0"/>
                <a:cs typeface="Calibri" panose="020F0502020204030204" pitchFamily="34" charset="0"/>
              </a:rPr>
              <a:t>A malicious hacker can gain complete access to any account just by knowing nothing. This leads to complete compromise of personal user data of every customer. </a:t>
            </a:r>
          </a:p>
          <a:p>
            <a:pPr latinLnBrk="1" hangingPunct="0"/>
            <a:r>
              <a:rPr lang="en-US" sz="1452" dirty="0">
                <a:latin typeface="Calibri" panose="020F0502020204030204" pitchFamily="34" charset="0"/>
                <a:cs typeface="Calibri" panose="020F0502020204030204" pitchFamily="34" charset="0"/>
              </a:rPr>
              <a:t>Attacker once logs in can then carry out actions on behalf of the victim which could lead to serious financial loss to him/her.</a:t>
            </a:r>
          </a:p>
        </p:txBody>
      </p:sp>
      <p:pic>
        <p:nvPicPr>
          <p:cNvPr id="6" name="Picture 5">
            <a:extLst>
              <a:ext uri="{FF2B5EF4-FFF2-40B4-BE49-F238E27FC236}">
                <a16:creationId xmlns:a16="http://schemas.microsoft.com/office/drawing/2014/main" id="{AB37AC91-F5A8-4A69-A3EC-6DB086F57A9F}"/>
              </a:ext>
            </a:extLst>
          </p:cNvPr>
          <p:cNvPicPr>
            <a:picLocks noChangeAspect="1"/>
          </p:cNvPicPr>
          <p:nvPr/>
        </p:nvPicPr>
        <p:blipFill rotWithShape="1">
          <a:blip r:embed="rId2">
            <a:extLst>
              <a:ext uri="{28A0092B-C50C-407E-A947-70E740481C1C}">
                <a14:useLocalDpi xmlns:a14="http://schemas.microsoft.com/office/drawing/2010/main" val="0"/>
              </a:ext>
            </a:extLst>
          </a:blip>
          <a:srcRect b="32580"/>
          <a:stretch/>
        </p:blipFill>
        <p:spPr>
          <a:xfrm>
            <a:off x="1848347" y="2745574"/>
            <a:ext cx="7974481" cy="3868590"/>
          </a:xfrm>
          <a:prstGeom prst="rect">
            <a:avLst/>
          </a:prstGeom>
        </p:spPr>
      </p:pic>
    </p:spTree>
    <p:extLst>
      <p:ext uri="{BB962C8B-B14F-4D97-AF65-F5344CB8AC3E}">
        <p14:creationId xmlns:p14="http://schemas.microsoft.com/office/powerpoint/2010/main" val="216981541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Recommendation</a:t>
            </a:r>
          </a:p>
        </p:txBody>
      </p:sp>
      <p:sp>
        <p:nvSpPr>
          <p:cNvPr id="3" name="Text Placeholder 2"/>
          <p:cNvSpPr>
            <a:spLocks noGrp="1"/>
          </p:cNvSpPr>
          <p:nvPr>
            <p:ph type="body" idx="1"/>
          </p:nvPr>
        </p:nvSpPr>
        <p:spPr>
          <a:xfrm>
            <a:off x="838200" y="1515074"/>
            <a:ext cx="10515600" cy="4351338"/>
          </a:xfrm>
        </p:spPr>
        <p:txBody>
          <a:bodyPr>
            <a:noAutofit/>
          </a:bodyPr>
          <a:lstStyle/>
          <a:p>
            <a:pPr marL="0" indent="0">
              <a:buNone/>
            </a:pPr>
            <a:r>
              <a:rPr lang="en-IN" sz="2400" dirty="0"/>
              <a:t>Take the following precautions:</a:t>
            </a:r>
          </a:p>
          <a:p>
            <a:pPr lvl="1"/>
            <a:r>
              <a:rPr lang="en-IN" sz="2000" dirty="0"/>
              <a:t>Use proper </a:t>
            </a:r>
            <a:r>
              <a:rPr lang="en-IN" sz="2000" dirty="0" err="1"/>
              <a:t>ratelimiting</a:t>
            </a:r>
            <a:r>
              <a:rPr lang="en-IN" sz="2000" dirty="0"/>
              <a:t> checks on the no of OTP checking and Generation requests</a:t>
            </a:r>
          </a:p>
          <a:p>
            <a:pPr lvl="1"/>
            <a:r>
              <a:rPr lang="en-IN" sz="2000" dirty="0"/>
              <a:t>Implement anti-bot measures such as </a:t>
            </a:r>
            <a:r>
              <a:rPr lang="en-IN" sz="2000" dirty="0" err="1"/>
              <a:t>ReCAPTCHA</a:t>
            </a:r>
            <a:r>
              <a:rPr lang="en-IN" sz="2000" dirty="0"/>
              <a:t> after multiple incorrect attempts</a:t>
            </a:r>
          </a:p>
          <a:p>
            <a:pPr lvl="1"/>
            <a:r>
              <a:rPr lang="en-IN" sz="2000" dirty="0"/>
              <a:t>OTP should expire after certain amount of time like 2 minutes</a:t>
            </a:r>
          </a:p>
          <a:p>
            <a:pPr lvl="1"/>
            <a:r>
              <a:rPr lang="en-IN" sz="2000" dirty="0"/>
              <a:t>OTP should be </a:t>
            </a:r>
            <a:r>
              <a:rPr lang="en-IN" sz="2000" dirty="0" err="1"/>
              <a:t>atleast</a:t>
            </a:r>
            <a:r>
              <a:rPr lang="en-IN" sz="2000" dirty="0"/>
              <a:t> 6 digit and alpha numeric for more security</a:t>
            </a:r>
          </a:p>
          <a:p>
            <a:pPr lvl="1"/>
            <a:endParaRPr lang="en-IN" sz="2000" dirty="0"/>
          </a:p>
          <a:p>
            <a:pPr lvl="1"/>
            <a:endParaRPr lang="en-IN" sz="2000" dirty="0"/>
          </a:p>
          <a:p>
            <a:pPr lvl="1"/>
            <a:endParaRPr lang="en-IN" sz="2000" dirty="0"/>
          </a:p>
        </p:txBody>
      </p:sp>
      <p:sp>
        <p:nvSpPr>
          <p:cNvPr id="4" name="Rectangle 3"/>
          <p:cNvSpPr/>
          <p:nvPr/>
        </p:nvSpPr>
        <p:spPr>
          <a:xfrm>
            <a:off x="838200" y="4960513"/>
            <a:ext cx="11353800" cy="923330"/>
          </a:xfrm>
          <a:prstGeom prst="rect">
            <a:avLst/>
          </a:prstGeom>
        </p:spPr>
        <p:txBody>
          <a:bodyPr wrap="square">
            <a:spAutoFit/>
          </a:bodyPr>
          <a:lstStyle/>
          <a:p>
            <a:r>
              <a:rPr lang="en-US" i="1" dirty="0">
                <a:latin typeface="Calibri" panose="020F0502020204030204" pitchFamily="34" charset="0"/>
                <a:cs typeface="Calibri" panose="020F0502020204030204" pitchFamily="34" charset="0"/>
              </a:rPr>
              <a:t>https://www.owasp.org/index.php/Testing_Multiple_Factors_Authentication_(OWASP-AT-009</a:t>
            </a:r>
            <a:r>
              <a:rPr lang="en-IN" i="1" dirty="0">
                <a:latin typeface="Calibri" panose="020F0502020204030204" pitchFamily="34" charset="0"/>
                <a:cs typeface="Calibri" panose="020F0502020204030204" pitchFamily="34" charset="0"/>
              </a:rPr>
              <a:t>)</a:t>
            </a:r>
          </a:p>
          <a:p>
            <a:r>
              <a:rPr lang="en-US" i="1" dirty="0">
                <a:latin typeface="Calibri" panose="020F0502020204030204" pitchFamily="34" charset="0"/>
                <a:cs typeface="Calibri" panose="020F0502020204030204" pitchFamily="34" charset="0"/>
              </a:rPr>
              <a:t>https://www.owasp.org/index.php/Blocking_Brute_Force_Attacks</a:t>
            </a:r>
          </a:p>
          <a:p>
            <a:endParaRPr lang="en-IN" i="1" dirty="0"/>
          </a:p>
        </p:txBody>
      </p:sp>
      <p:sp>
        <p:nvSpPr>
          <p:cNvPr id="5" name="Title 1"/>
          <p:cNvSpPr txBox="1">
            <a:spLocks/>
          </p:cNvSpPr>
          <p:nvPr/>
        </p:nvSpPr>
        <p:spPr>
          <a:xfrm>
            <a:off x="838200" y="353677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References:</a:t>
            </a:r>
          </a:p>
        </p:txBody>
      </p:sp>
    </p:spTree>
    <p:extLst>
      <p:ext uri="{BB962C8B-B14F-4D97-AF65-F5344CB8AC3E}">
        <p14:creationId xmlns:p14="http://schemas.microsoft.com/office/powerpoint/2010/main" val="361621836"/>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p:txBody>
          <a:bodyPr/>
          <a:lstStyle/>
          <a:p>
            <a:pPr lvl="0"/>
            <a:fld id="{86CB4B4D-7CA3-9044-876B-883B54F8677D}" type="slidenum">
              <a:rPr lang="uk-UA" smtClean="0"/>
              <a:t>33</a:t>
            </a:fld>
            <a:endParaRPr lang="uk-UA"/>
          </a:p>
        </p:txBody>
      </p:sp>
      <p:sp>
        <p:nvSpPr>
          <p:cNvPr id="3" name="Title 2"/>
          <p:cNvSpPr>
            <a:spLocks noGrp="1"/>
          </p:cNvSpPr>
          <p:nvPr>
            <p:ph type="title"/>
          </p:nvPr>
        </p:nvSpPr>
        <p:spPr/>
        <p:txBody>
          <a:bodyPr/>
          <a:lstStyle/>
          <a:p>
            <a:r>
              <a:rPr lang="en-IN" dirty="0"/>
              <a:t>4. Insecure Direct Object </a:t>
            </a:r>
            <a:r>
              <a:rPr lang="en-IN" dirty="0" err="1"/>
              <a:t>Referance</a:t>
            </a:r>
            <a:r>
              <a:rPr lang="en-IN" dirty="0"/>
              <a:t>(IDOR)</a:t>
            </a:r>
          </a:p>
        </p:txBody>
      </p:sp>
      <p:graphicFrame>
        <p:nvGraphicFramePr>
          <p:cNvPr id="6" name="Table 5"/>
          <p:cNvGraphicFramePr>
            <a:graphicFrameLocks noGrp="1"/>
          </p:cNvGraphicFramePr>
          <p:nvPr>
            <p:extLst>
              <p:ext uri="{D42A27DB-BD31-4B8C-83A1-F6EECF244321}">
                <p14:modId xmlns:p14="http://schemas.microsoft.com/office/powerpoint/2010/main" val="4128576775"/>
              </p:ext>
            </p:extLst>
          </p:nvPr>
        </p:nvGraphicFramePr>
        <p:xfrm>
          <a:off x="1732123" y="1283865"/>
          <a:ext cx="8109380" cy="4094765"/>
        </p:xfrm>
        <a:graphic>
          <a:graphicData uri="http://schemas.openxmlformats.org/drawingml/2006/table">
            <a:tbl>
              <a:tblPr firstRow="1" bandRow="1">
                <a:tableStyleId>{5C22544A-7EE6-4342-B048-85BDC9FD1C3A}</a:tableStyleId>
              </a:tblPr>
              <a:tblGrid>
                <a:gridCol w="1413562">
                  <a:extLst>
                    <a:ext uri="{9D8B030D-6E8A-4147-A177-3AD203B41FA5}">
                      <a16:colId xmlns:a16="http://schemas.microsoft.com/office/drawing/2014/main" val="20000"/>
                    </a:ext>
                  </a:extLst>
                </a:gridCol>
                <a:gridCol w="6695818">
                  <a:extLst>
                    <a:ext uri="{9D8B030D-6E8A-4147-A177-3AD203B41FA5}">
                      <a16:colId xmlns:a16="http://schemas.microsoft.com/office/drawing/2014/main" val="20001"/>
                    </a:ext>
                  </a:extLst>
                </a:gridCol>
              </a:tblGrid>
              <a:tr h="415137">
                <a:tc>
                  <a:txBody>
                    <a:bodyPr/>
                    <a:lstStyle/>
                    <a:p>
                      <a:pPr algn="ctr"/>
                      <a:endParaRPr lang="en-US" sz="1600" dirty="0"/>
                    </a:p>
                  </a:txBody>
                  <a:tcPr marL="82988" marR="82988"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2988" marR="82988"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406639">
                <a:tc>
                  <a:txBody>
                    <a:bodyPr/>
                    <a:lstStyle/>
                    <a:p>
                      <a:pPr algn="ctr"/>
                      <a:r>
                        <a:rPr lang="en-IN" sz="1600" dirty="0">
                          <a:solidFill>
                            <a:srgbClr val="FFFFFF"/>
                          </a:solidFill>
                          <a:latin typeface="Calibri" panose="020F0502020204030204" pitchFamily="34" charset="0"/>
                        </a:rPr>
                        <a:t>Unauthorised Access to Customer’s Order History </a:t>
                      </a:r>
                      <a:br>
                        <a:rPr lang="en-IN" sz="1600" dirty="0">
                          <a:solidFill>
                            <a:srgbClr val="FFFFFF"/>
                          </a:solidFill>
                          <a:latin typeface="Calibri" panose="020F0502020204030204" pitchFamily="34" charset="0"/>
                        </a:rPr>
                      </a:br>
                      <a:r>
                        <a:rPr lang="en-US" sz="1300" dirty="0">
                          <a:solidFill>
                            <a:srgbClr val="FFFFFF"/>
                          </a:solidFill>
                          <a:latin typeface="Calibri" panose="020F0502020204030204" pitchFamily="34" charset="0"/>
                        </a:rPr>
                        <a:t>(Severe)</a:t>
                      </a:r>
                    </a:p>
                  </a:txBody>
                  <a:tcPr marL="82988" marR="82988" marT="41494" marB="414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00"/>
                    </a:solidFill>
                  </a:tcPr>
                </a:tc>
                <a:tc>
                  <a:txBody>
                    <a:bodyPr/>
                    <a:lstStyle/>
                    <a:p>
                      <a:r>
                        <a:rPr lang="en-US" sz="1300" dirty="0">
                          <a:solidFill>
                            <a:schemeClr val="tx1"/>
                          </a:solidFill>
                          <a:latin typeface="Calibri" panose="020F0502020204030204" pitchFamily="34" charset="0"/>
                        </a:rPr>
                        <a:t> </a:t>
                      </a:r>
                    </a:p>
                    <a:p>
                      <a:r>
                        <a:rPr lang="en-US" sz="1300" baseline="0" dirty="0">
                          <a:solidFill>
                            <a:schemeClr val="tx1"/>
                          </a:solidFill>
                          <a:latin typeface="Calibri" panose="020F0502020204030204" pitchFamily="34" charset="0"/>
                        </a:rPr>
                        <a:t>The Show My Bill module suffers from an Insecure Direct Object Reference (IDOR) that allows attacker get access to </a:t>
                      </a:r>
                      <a:r>
                        <a:rPr lang="en-US" sz="1300" baseline="0" dirty="0" err="1">
                          <a:solidFill>
                            <a:schemeClr val="tx1"/>
                          </a:solidFill>
                          <a:latin typeface="Calibri" panose="020F0502020204030204" pitchFamily="34" charset="0"/>
                        </a:rPr>
                        <a:t>anyones</a:t>
                      </a:r>
                      <a:r>
                        <a:rPr lang="en-US" sz="1300" baseline="0" dirty="0">
                          <a:solidFill>
                            <a:schemeClr val="tx1"/>
                          </a:solidFill>
                          <a:latin typeface="Calibri" panose="020F0502020204030204" pitchFamily="34" charset="0"/>
                        </a:rPr>
                        <a:t> Bill details</a:t>
                      </a:r>
                      <a:endParaRPr lang="en-US" sz="1300" dirty="0">
                        <a:solidFill>
                          <a:schemeClr val="tx1"/>
                        </a:solidFill>
                        <a:latin typeface="Calibri" panose="020F0502020204030204" pitchFamily="34" charset="0"/>
                        <a:cs typeface="Calibri" panose="020F0502020204030204" pitchFamily="34" charset="0"/>
                      </a:endParaRPr>
                    </a:p>
                    <a:p>
                      <a:endParaRPr lang="en-US" sz="1300" dirty="0">
                        <a:solidFill>
                          <a:schemeClr val="tx1"/>
                        </a:solidFill>
                        <a:latin typeface="Calibri" panose="020F0502020204030204" pitchFamily="34" charset="0"/>
                      </a:endParaRPr>
                    </a:p>
                    <a:p>
                      <a:r>
                        <a:rPr lang="en-US" sz="1300" b="1" dirty="0">
                          <a:solidFill>
                            <a:schemeClr val="tx1"/>
                          </a:solidFill>
                          <a:latin typeface="Calibri" panose="020F0502020204030204" pitchFamily="34" charset="0"/>
                        </a:rPr>
                        <a:t>Affected URL :</a:t>
                      </a:r>
                    </a:p>
                    <a:p>
                      <a:pPr marL="285750" indent="-285750">
                        <a:buFont typeface="Arial" panose="020B0604020202020204" pitchFamily="34" charset="0"/>
                        <a:buChar char="•"/>
                      </a:pPr>
                      <a:r>
                        <a:rPr lang="en-US" sz="1400" b="0" i="0" u="none" strike="noStrike" dirty="0">
                          <a:solidFill>
                            <a:schemeClr val="dk1"/>
                          </a:solidFill>
                          <a:effectLst/>
                          <a:latin typeface="Calibri" panose="020F0502020204030204" pitchFamily="34" charset="0"/>
                          <a:ea typeface="+mn-ea"/>
                          <a:cs typeface="Calibri" panose="020F0502020204030204" pitchFamily="34" charset="0"/>
                          <a:sym typeface="Arial"/>
                        </a:rPr>
                        <a:t>http://13.232.110.86/orders/orders.php?customer=2</a:t>
                      </a:r>
                    </a:p>
                    <a:p>
                      <a:pPr marL="0" indent="0">
                        <a:buFont typeface="Arial" panose="020B0604020202020204" pitchFamily="34" charset="0"/>
                        <a:buNone/>
                      </a:pPr>
                      <a:endParaRPr lang="en-US" sz="1300" b="0" dirty="0">
                        <a:solidFill>
                          <a:schemeClr val="tx1"/>
                        </a:solidFill>
                        <a:latin typeface="Calibri" panose="020F0502020204030204" pitchFamily="34" charset="0"/>
                      </a:endParaRPr>
                    </a:p>
                    <a:p>
                      <a:pPr marL="0" marR="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b="1" dirty="0">
                          <a:solidFill>
                            <a:schemeClr val="tx1"/>
                          </a:solidFill>
                          <a:latin typeface="Calibri" panose="020F0502020204030204" pitchFamily="34" charset="0"/>
                        </a:rPr>
                        <a:t>Affected</a:t>
                      </a:r>
                      <a:r>
                        <a:rPr lang="en-US" sz="1300" b="1" baseline="0" dirty="0">
                          <a:solidFill>
                            <a:schemeClr val="tx1"/>
                          </a:solidFill>
                          <a:latin typeface="Calibri" panose="020F0502020204030204" pitchFamily="34" charset="0"/>
                        </a:rPr>
                        <a:t> Parameters</a:t>
                      </a:r>
                      <a:r>
                        <a:rPr lang="en-US" sz="1300" b="1" dirty="0">
                          <a:solidFill>
                            <a:schemeClr val="tx1"/>
                          </a:solidFill>
                          <a:latin typeface="Calibri" panose="020F0502020204030204" pitchFamily="34" charset="0"/>
                        </a:rPr>
                        <a:t> :</a:t>
                      </a:r>
                      <a:endParaRPr lang="en-US" sz="1300" b="0" dirty="0">
                        <a:solidFill>
                          <a:schemeClr val="tx1"/>
                        </a:solidFill>
                        <a:latin typeface="Calibri" panose="020F0502020204030204" pitchFamily="34" charset="0"/>
                      </a:endParaRPr>
                    </a:p>
                    <a:p>
                      <a:pPr marL="285750" indent="-285750">
                        <a:buFont typeface="Arial" panose="020B0604020202020204" pitchFamily="34" charset="0"/>
                        <a:buChar char="•"/>
                      </a:pPr>
                      <a:r>
                        <a:rPr lang="en-US" sz="1300" b="0" dirty="0">
                          <a:solidFill>
                            <a:schemeClr val="tx1"/>
                          </a:solidFill>
                          <a:latin typeface="Calibri" panose="020F0502020204030204" pitchFamily="34" charset="0"/>
                        </a:rPr>
                        <a:t>customer (GET</a:t>
                      </a:r>
                      <a:r>
                        <a:rPr lang="en-US" sz="1300" b="0" baseline="0" dirty="0">
                          <a:solidFill>
                            <a:schemeClr val="tx1"/>
                          </a:solidFill>
                          <a:latin typeface="Calibri" panose="020F0502020204030204" pitchFamily="34" charset="0"/>
                        </a:rPr>
                        <a:t> parameters)</a:t>
                      </a:r>
                    </a:p>
                    <a:p>
                      <a:pPr marL="285750" indent="-285750">
                        <a:buFont typeface="Arial" panose="020B0604020202020204" pitchFamily="34" charset="0"/>
                        <a:buChar char="•"/>
                      </a:pPr>
                      <a:endParaRPr lang="en-US" sz="1300" b="0" baseline="0" dirty="0">
                        <a:solidFill>
                          <a:schemeClr val="tx1"/>
                        </a:solidFill>
                        <a:latin typeface="Calibri" panose="020F0502020204030204" pitchFamily="34" charset="0"/>
                      </a:endParaRPr>
                    </a:p>
                    <a:p>
                      <a:r>
                        <a:rPr lang="en-US" sz="1300" b="1" dirty="0">
                          <a:solidFill>
                            <a:schemeClr val="tx1"/>
                          </a:solidFill>
                          <a:latin typeface="Calibri" panose="020F0502020204030204" pitchFamily="34" charset="0"/>
                        </a:rPr>
                        <a:t>Affected URL :</a:t>
                      </a:r>
                    </a:p>
                    <a:p>
                      <a:pPr marL="285750" indent="-285750">
                        <a:buFont typeface="Arial" panose="020B0604020202020204" pitchFamily="34" charset="0"/>
                        <a:buChar char="•"/>
                      </a:pPr>
                      <a:r>
                        <a:rPr lang="en-US" sz="1400" b="0" i="0" u="none" strike="noStrike" dirty="0">
                          <a:solidFill>
                            <a:schemeClr val="dk1"/>
                          </a:solidFill>
                          <a:effectLst/>
                          <a:latin typeface="Calibri" panose="020F0502020204030204" pitchFamily="34" charset="0"/>
                          <a:ea typeface="+mn-ea"/>
                          <a:cs typeface="Calibri" panose="020F0502020204030204" pitchFamily="34" charset="0"/>
                          <a:sym typeface="Arial"/>
                        </a:rPr>
                        <a:t>http://13.232.110.86/products/details.php?p_id=5</a:t>
                      </a:r>
                      <a:endParaRPr lang="en-US" sz="1300" b="0" dirty="0">
                        <a:solidFill>
                          <a:schemeClr val="tx1"/>
                        </a:solidFill>
                        <a:latin typeface="Calibri" panose="020F0502020204030204" pitchFamily="34" charset="0"/>
                      </a:endParaRPr>
                    </a:p>
                    <a:p>
                      <a:pPr marL="0" marR="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300" b="1" dirty="0">
                        <a:solidFill>
                          <a:schemeClr val="tx1"/>
                        </a:solidFill>
                        <a:latin typeface="Calibri" panose="020F0502020204030204" pitchFamily="34" charset="0"/>
                      </a:endParaRPr>
                    </a:p>
                    <a:p>
                      <a:pPr marL="0" marR="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b="1" dirty="0">
                          <a:solidFill>
                            <a:schemeClr val="tx1"/>
                          </a:solidFill>
                          <a:latin typeface="Calibri" panose="020F0502020204030204" pitchFamily="34" charset="0"/>
                        </a:rPr>
                        <a:t>Affected</a:t>
                      </a:r>
                      <a:r>
                        <a:rPr lang="en-US" sz="1300" b="1" baseline="0" dirty="0">
                          <a:solidFill>
                            <a:schemeClr val="tx1"/>
                          </a:solidFill>
                          <a:latin typeface="Calibri" panose="020F0502020204030204" pitchFamily="34" charset="0"/>
                        </a:rPr>
                        <a:t> Parameters</a:t>
                      </a:r>
                      <a:r>
                        <a:rPr lang="en-US" sz="1300" b="1" dirty="0">
                          <a:solidFill>
                            <a:schemeClr val="tx1"/>
                          </a:solidFill>
                          <a:latin typeface="Calibri" panose="020F0502020204030204" pitchFamily="34" charset="0"/>
                        </a:rPr>
                        <a:t> :</a:t>
                      </a:r>
                      <a:endParaRPr lang="en-US" sz="1300" b="0" dirty="0">
                        <a:solidFill>
                          <a:schemeClr val="tx1"/>
                        </a:solidFill>
                        <a:latin typeface="Calibri" panose="020F0502020204030204" pitchFamily="34" charset="0"/>
                      </a:endParaRPr>
                    </a:p>
                    <a:p>
                      <a:pPr marL="285750" indent="-285750">
                        <a:buFont typeface="Arial" panose="020B0604020202020204" pitchFamily="34" charset="0"/>
                        <a:buChar char="•"/>
                      </a:pPr>
                      <a:r>
                        <a:rPr lang="en-US" sz="1300" b="0" dirty="0" err="1">
                          <a:solidFill>
                            <a:schemeClr val="tx1"/>
                          </a:solidFill>
                          <a:latin typeface="Calibri" panose="020F0502020204030204" pitchFamily="34" charset="0"/>
                        </a:rPr>
                        <a:t>p_id</a:t>
                      </a:r>
                      <a:r>
                        <a:rPr lang="en-US" sz="1300" b="0" dirty="0">
                          <a:solidFill>
                            <a:schemeClr val="tx1"/>
                          </a:solidFill>
                          <a:latin typeface="Calibri" panose="020F0502020204030204" pitchFamily="34" charset="0"/>
                        </a:rPr>
                        <a:t> (GET</a:t>
                      </a:r>
                      <a:r>
                        <a:rPr lang="en-US" sz="1300" b="0" baseline="0" dirty="0">
                          <a:solidFill>
                            <a:schemeClr val="tx1"/>
                          </a:solidFill>
                          <a:latin typeface="Calibri" panose="020F0502020204030204" pitchFamily="34" charset="0"/>
                        </a:rPr>
                        <a:t> parameters)</a:t>
                      </a:r>
                      <a:endParaRPr lang="en-US" sz="1300" b="0" dirty="0">
                        <a:solidFill>
                          <a:schemeClr val="tx1"/>
                        </a:solidFill>
                        <a:latin typeface="Calibri" panose="020F0502020204030204" pitchFamily="34" charset="0"/>
                      </a:endParaRPr>
                    </a:p>
                    <a:p>
                      <a:pPr marL="285750" indent="-285750">
                        <a:buFont typeface="Arial" panose="020B0604020202020204" pitchFamily="34" charset="0"/>
                        <a:buChar char="•"/>
                      </a:pPr>
                      <a:endParaRPr lang="en-US" sz="1300" b="0" dirty="0">
                        <a:solidFill>
                          <a:schemeClr val="tx1"/>
                        </a:solidFill>
                        <a:latin typeface="Calibri" panose="020F0502020204030204" pitchFamily="34" charset="0"/>
                      </a:endParaRPr>
                    </a:p>
                    <a:p>
                      <a:pPr marL="285750" indent="-285750">
                        <a:buFont typeface="Arial" panose="020B0604020202020204" pitchFamily="34" charset="0"/>
                        <a:buChar char="•"/>
                      </a:pPr>
                      <a:endParaRPr lang="en-US" sz="1300" b="0" dirty="0">
                        <a:solidFill>
                          <a:schemeClr val="tx1"/>
                        </a:solidFill>
                        <a:latin typeface="Calibri" panose="020F0502020204030204" pitchFamily="34" charset="0"/>
                      </a:endParaRPr>
                    </a:p>
                    <a:p>
                      <a:pPr marL="285750" indent="-285750">
                        <a:buFont typeface="Arial" panose="020B0604020202020204" pitchFamily="34" charset="0"/>
                        <a:buChar char="•"/>
                      </a:pPr>
                      <a:endParaRPr lang="en-US" sz="1300" b="0" dirty="0">
                        <a:solidFill>
                          <a:schemeClr val="tx1"/>
                        </a:solidFill>
                        <a:latin typeface="Calibri" panose="020F0502020204030204" pitchFamily="34" charset="0"/>
                      </a:endParaRPr>
                    </a:p>
                  </a:txBody>
                  <a:tcPr marL="82988" marR="82988" marT="41494" marB="4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694461526"/>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p:txBody>
          <a:bodyPr/>
          <a:lstStyle/>
          <a:p>
            <a:pPr lvl="0"/>
            <a:fld id="{86CB4B4D-7CA3-9044-876B-883B54F8677D}" type="slidenum">
              <a:rPr lang="uk-UA" smtClean="0"/>
              <a:t>34</a:t>
            </a:fld>
            <a:endParaRPr lang="uk-UA"/>
          </a:p>
        </p:txBody>
      </p:sp>
      <p:sp>
        <p:nvSpPr>
          <p:cNvPr id="3" name="Title 2"/>
          <p:cNvSpPr>
            <a:spLocks noGrp="1"/>
          </p:cNvSpPr>
          <p:nvPr>
            <p:ph type="title"/>
          </p:nvPr>
        </p:nvSpPr>
        <p:spPr/>
        <p:txBody>
          <a:bodyPr/>
          <a:lstStyle/>
          <a:p>
            <a:r>
              <a:rPr lang="en-IN" dirty="0"/>
              <a:t>4. Insecure Direct Object </a:t>
            </a:r>
            <a:r>
              <a:rPr lang="en-IN" dirty="0" err="1"/>
              <a:t>Referance</a:t>
            </a:r>
            <a:endParaRPr lang="en-IN" dirty="0"/>
          </a:p>
        </p:txBody>
      </p:sp>
      <p:graphicFrame>
        <p:nvGraphicFramePr>
          <p:cNvPr id="6" name="Table 5"/>
          <p:cNvGraphicFramePr>
            <a:graphicFrameLocks noGrp="1"/>
          </p:cNvGraphicFramePr>
          <p:nvPr>
            <p:extLst>
              <p:ext uri="{D42A27DB-BD31-4B8C-83A1-F6EECF244321}">
                <p14:modId xmlns:p14="http://schemas.microsoft.com/office/powerpoint/2010/main" val="3884556101"/>
              </p:ext>
            </p:extLst>
          </p:nvPr>
        </p:nvGraphicFramePr>
        <p:xfrm>
          <a:off x="1732123" y="1283865"/>
          <a:ext cx="7402352" cy="4812135"/>
        </p:xfrm>
        <a:graphic>
          <a:graphicData uri="http://schemas.openxmlformats.org/drawingml/2006/table">
            <a:tbl>
              <a:tblPr firstRow="1" bandRow="1">
                <a:tableStyleId>{5C22544A-7EE6-4342-B048-85BDC9FD1C3A}</a:tableStyleId>
              </a:tblPr>
              <a:tblGrid>
                <a:gridCol w="1290319">
                  <a:extLst>
                    <a:ext uri="{9D8B030D-6E8A-4147-A177-3AD203B41FA5}">
                      <a16:colId xmlns:a16="http://schemas.microsoft.com/office/drawing/2014/main" val="20000"/>
                    </a:ext>
                  </a:extLst>
                </a:gridCol>
                <a:gridCol w="6112033">
                  <a:extLst>
                    <a:ext uri="{9D8B030D-6E8A-4147-A177-3AD203B41FA5}">
                      <a16:colId xmlns:a16="http://schemas.microsoft.com/office/drawing/2014/main" val="20001"/>
                    </a:ext>
                  </a:extLst>
                </a:gridCol>
              </a:tblGrid>
              <a:tr h="330444">
                <a:tc>
                  <a:txBody>
                    <a:bodyPr/>
                    <a:lstStyle/>
                    <a:p>
                      <a:pPr algn="ctr"/>
                      <a:endParaRPr lang="en-US" sz="1200" dirty="0"/>
                    </a:p>
                  </a:txBody>
                  <a:tcPr marL="82988" marR="82988"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p>
                  </a:txBody>
                  <a:tcPr marL="82988" marR="82988"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481691">
                <a:tc>
                  <a:txBody>
                    <a:bodyPr/>
                    <a:lstStyle/>
                    <a:p>
                      <a:pPr algn="ctr"/>
                      <a:r>
                        <a:rPr lang="en-IN" sz="1200" dirty="0">
                          <a:solidFill>
                            <a:srgbClr val="FFFFFF"/>
                          </a:solidFill>
                          <a:latin typeface="Calibri" panose="020F0502020204030204" pitchFamily="34" charset="0"/>
                        </a:rPr>
                        <a:t>Unauthorised Access to Customer Details </a:t>
                      </a:r>
                      <a:br>
                        <a:rPr lang="en-IN" sz="1200" dirty="0">
                          <a:solidFill>
                            <a:srgbClr val="FFFFFF"/>
                          </a:solidFill>
                          <a:latin typeface="Calibri" panose="020F0502020204030204" pitchFamily="34" charset="0"/>
                        </a:rPr>
                      </a:br>
                      <a:r>
                        <a:rPr lang="en-US" sz="1100" dirty="0">
                          <a:solidFill>
                            <a:srgbClr val="FFFFFF"/>
                          </a:solidFill>
                          <a:latin typeface="Calibri" panose="020F0502020204030204" pitchFamily="34" charset="0"/>
                        </a:rPr>
                        <a:t>(Severe)</a:t>
                      </a:r>
                    </a:p>
                  </a:txBody>
                  <a:tcPr marL="82988" marR="82988" marT="41494" marB="414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00"/>
                    </a:solidFill>
                  </a:tcPr>
                </a:tc>
                <a:tc>
                  <a:txBody>
                    <a:bodyPr/>
                    <a:lstStyle/>
                    <a:p>
                      <a:r>
                        <a:rPr lang="en-US" sz="1100" dirty="0">
                          <a:solidFill>
                            <a:schemeClr val="tx1"/>
                          </a:solidFill>
                          <a:latin typeface="Calibri" panose="020F0502020204030204" pitchFamily="34" charset="0"/>
                        </a:rPr>
                        <a:t> </a:t>
                      </a:r>
                    </a:p>
                    <a:p>
                      <a:r>
                        <a:rPr lang="en-US" sz="1100" baseline="0" dirty="0">
                          <a:solidFill>
                            <a:schemeClr val="tx1"/>
                          </a:solidFill>
                          <a:latin typeface="Calibri" panose="020F0502020204030204" pitchFamily="34" charset="0"/>
                        </a:rPr>
                        <a:t>Similar issue is found on below URL too:-</a:t>
                      </a:r>
                      <a:endParaRPr lang="en-US" sz="1100" dirty="0">
                        <a:solidFill>
                          <a:schemeClr val="tx1"/>
                        </a:solidFill>
                        <a:latin typeface="Calibri" panose="020F0502020204030204" pitchFamily="34" charset="0"/>
                        <a:cs typeface="Calibri" panose="020F0502020204030204" pitchFamily="34" charset="0"/>
                      </a:endParaRPr>
                    </a:p>
                    <a:p>
                      <a:endParaRPr lang="en-US" sz="1100" dirty="0">
                        <a:solidFill>
                          <a:schemeClr val="tx1"/>
                        </a:solidFill>
                        <a:latin typeface="Calibri" panose="020F0502020204030204" pitchFamily="34" charset="0"/>
                      </a:endParaRPr>
                    </a:p>
                    <a:p>
                      <a:r>
                        <a:rPr lang="en-US" sz="1100" b="1" dirty="0">
                          <a:solidFill>
                            <a:schemeClr val="tx1"/>
                          </a:solidFill>
                          <a:latin typeface="Calibri" panose="020F0502020204030204" pitchFamily="34" charset="0"/>
                        </a:rPr>
                        <a:t>Affected URL :</a:t>
                      </a:r>
                      <a:endParaRPr lang="en-US" sz="1100" b="0" i="0" u="none" strike="noStrike" dirty="0">
                        <a:solidFill>
                          <a:schemeClr val="tx1"/>
                        </a:solidFill>
                        <a:effectLst/>
                        <a:latin typeface="Calibri" panose="020F0502020204030204" pitchFamily="34" charset="0"/>
                        <a:ea typeface="+mn-ea"/>
                        <a:cs typeface="+mn-cs"/>
                        <a:sym typeface="Arial"/>
                      </a:endParaRPr>
                    </a:p>
                    <a:p>
                      <a:pPr marL="285750" indent="-285750">
                        <a:buFont typeface="Arial" panose="020B0604020202020204" pitchFamily="34" charset="0"/>
                        <a:buChar char="•"/>
                      </a:pPr>
                      <a:r>
                        <a:rPr lang="en-US" sz="1100" b="0" i="0" u="none" strike="noStrike" dirty="0">
                          <a:solidFill>
                            <a:schemeClr val="dk1"/>
                          </a:solidFill>
                          <a:effectLst/>
                          <a:latin typeface="Calibri" panose="020F0502020204030204" pitchFamily="34" charset="0"/>
                          <a:ea typeface="+mn-ea"/>
                          <a:cs typeface="Calibri" panose="020F0502020204030204" pitchFamily="34" charset="0"/>
                          <a:sym typeface="Arial"/>
                        </a:rPr>
                        <a:t>http://13.232.110.86/forum/index.php?u=/user/profile/5</a:t>
                      </a:r>
                      <a:endParaRPr lang="en-US" sz="1100" b="0" dirty="0">
                        <a:solidFill>
                          <a:schemeClr val="tx1"/>
                        </a:solidFill>
                        <a:latin typeface="Calibri" panose="020F0502020204030204" pitchFamily="34" charset="0"/>
                      </a:endParaRPr>
                    </a:p>
                    <a:p>
                      <a:pPr marL="0" marR="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dirty="0">
                          <a:solidFill>
                            <a:schemeClr val="tx1"/>
                          </a:solidFill>
                          <a:latin typeface="Calibri" panose="020F0502020204030204" pitchFamily="34" charset="0"/>
                        </a:rPr>
                        <a:t>Affected</a:t>
                      </a:r>
                      <a:r>
                        <a:rPr lang="en-US" sz="1100" b="1" baseline="0" dirty="0">
                          <a:solidFill>
                            <a:schemeClr val="tx1"/>
                          </a:solidFill>
                          <a:latin typeface="Calibri" panose="020F0502020204030204" pitchFamily="34" charset="0"/>
                        </a:rPr>
                        <a:t> Parameters</a:t>
                      </a:r>
                      <a:r>
                        <a:rPr lang="en-US" sz="1100" b="1" dirty="0">
                          <a:solidFill>
                            <a:schemeClr val="tx1"/>
                          </a:solidFill>
                          <a:latin typeface="Calibri" panose="020F0502020204030204" pitchFamily="34" charset="0"/>
                        </a:rPr>
                        <a:t> :</a:t>
                      </a:r>
                      <a:endParaRPr lang="en-US" sz="1100" b="0" dirty="0">
                        <a:solidFill>
                          <a:schemeClr val="tx1"/>
                        </a:solidFill>
                        <a:latin typeface="Calibri" panose="020F0502020204030204" pitchFamily="34" charset="0"/>
                      </a:endParaRPr>
                    </a:p>
                    <a:p>
                      <a:pPr marL="285750" indent="-285750">
                        <a:buFont typeface="Arial" panose="020B0604020202020204" pitchFamily="34" charset="0"/>
                        <a:buChar char="•"/>
                      </a:pPr>
                      <a:r>
                        <a:rPr lang="en-US" sz="1100" b="0" dirty="0">
                          <a:solidFill>
                            <a:schemeClr val="tx1"/>
                          </a:solidFill>
                          <a:latin typeface="Calibri" panose="020F0502020204030204" pitchFamily="34" charset="0"/>
                        </a:rPr>
                        <a:t>u (GET</a:t>
                      </a:r>
                      <a:r>
                        <a:rPr lang="en-US" sz="1100" b="0" baseline="0" dirty="0">
                          <a:solidFill>
                            <a:schemeClr val="tx1"/>
                          </a:solidFill>
                          <a:latin typeface="Calibri" panose="020F0502020204030204" pitchFamily="34" charset="0"/>
                        </a:rPr>
                        <a:t> parameter)</a:t>
                      </a:r>
                      <a:endParaRPr lang="en-US" sz="1100" b="0" dirty="0">
                        <a:solidFill>
                          <a:schemeClr val="tx1"/>
                        </a:solidFill>
                        <a:latin typeface="Calibri" panose="020F0502020204030204" pitchFamily="34" charset="0"/>
                      </a:endParaRPr>
                    </a:p>
                  </a:txBody>
                  <a:tcPr marL="82988" marR="82988" marT="41494" marB="4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072077579"/>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71584"/>
            <a:ext cx="10515600" cy="1325563"/>
          </a:xfrm>
        </p:spPr>
        <p:txBody>
          <a:bodyPr/>
          <a:lstStyle/>
          <a:p>
            <a:r>
              <a:rPr lang="en-IN" dirty="0"/>
              <a:t>Observation</a:t>
            </a:r>
          </a:p>
        </p:txBody>
      </p:sp>
      <p:sp>
        <p:nvSpPr>
          <p:cNvPr id="3" name="Text Placeholder 2"/>
          <p:cNvSpPr>
            <a:spLocks noGrp="1"/>
          </p:cNvSpPr>
          <p:nvPr>
            <p:ph type="body" idx="1"/>
          </p:nvPr>
        </p:nvSpPr>
        <p:spPr>
          <a:xfrm>
            <a:off x="777239" y="542870"/>
            <a:ext cx="10515600" cy="4351338"/>
          </a:xfrm>
        </p:spPr>
        <p:txBody>
          <a:bodyPr>
            <a:normAutofit/>
          </a:bodyPr>
          <a:lstStyle/>
          <a:p>
            <a:pPr marL="285750" indent="-285750"/>
            <a:r>
              <a:rPr lang="en-IN" sz="2000" dirty="0"/>
              <a:t>Login to your account and navigate to </a:t>
            </a:r>
            <a:r>
              <a:rPr lang="en-US" sz="2000" b="0" i="0" u="none" strike="noStrike" dirty="0">
                <a:solidFill>
                  <a:schemeClr val="dk1"/>
                </a:solidFill>
                <a:effectLst/>
                <a:latin typeface="Calibri" panose="020F0502020204030204" pitchFamily="34" charset="0"/>
                <a:ea typeface="+mn-ea"/>
                <a:cs typeface="Calibri" panose="020F0502020204030204" pitchFamily="34" charset="0"/>
                <a:sym typeface="Arial"/>
              </a:rPr>
              <a:t>My Orders on </a:t>
            </a:r>
            <a:r>
              <a:rPr lang="en-US" sz="2000" dirty="0">
                <a:solidFill>
                  <a:schemeClr val="dk1"/>
                </a:solidFill>
                <a:latin typeface="Calibri" panose="020F0502020204030204" pitchFamily="34" charset="0"/>
                <a:cs typeface="Calibri" panose="020F0502020204030204" pitchFamily="34" charset="0"/>
                <a:sym typeface="Arial"/>
                <a:hlinkClick r:id="rId2"/>
              </a:rPr>
              <a:t>http://13.232.110.86/orders/orders.php?customer=2</a:t>
            </a:r>
            <a:endParaRPr lang="en-US" sz="2000" dirty="0">
              <a:solidFill>
                <a:schemeClr val="dk1"/>
              </a:solidFill>
              <a:latin typeface="Calibri" panose="020F0502020204030204" pitchFamily="34" charset="0"/>
              <a:cs typeface="Calibri" panose="020F0502020204030204" pitchFamily="34" charset="0"/>
              <a:sym typeface="Arial"/>
            </a:endParaRPr>
          </a:p>
          <a:p>
            <a:pPr marL="285750" indent="-285750"/>
            <a:r>
              <a:rPr lang="en-IN" sz="2000" dirty="0"/>
              <a:t>It contains </a:t>
            </a:r>
            <a:r>
              <a:rPr lang="en-IN" sz="2000" dirty="0" err="1"/>
              <a:t>Emai</a:t>
            </a:r>
            <a:r>
              <a:rPr lang="en-IN" sz="2000" dirty="0"/>
              <a:t>-id, Phone </a:t>
            </a:r>
            <a:r>
              <a:rPr lang="en-IN" sz="2000" dirty="0" err="1"/>
              <a:t>No.,Address</a:t>
            </a:r>
            <a:r>
              <a:rPr lang="en-IN" sz="2000" dirty="0"/>
              <a:t> of our user.</a:t>
            </a:r>
            <a:endParaRPr lang="en-US" sz="2000" b="0" i="0" u="none" strike="noStrike" dirty="0">
              <a:solidFill>
                <a:schemeClr val="dk1"/>
              </a:solidFill>
              <a:effectLst/>
              <a:latin typeface="Calibri" panose="020F0502020204030204" pitchFamily="34" charset="0"/>
              <a:ea typeface="+mn-ea"/>
              <a:cs typeface="Calibri" panose="020F0502020204030204" pitchFamily="34" charset="0"/>
              <a:sym typeface="Arial"/>
            </a:endParaRPr>
          </a:p>
          <a:p>
            <a:endParaRPr lang="en-IN" sz="2000" dirty="0"/>
          </a:p>
        </p:txBody>
      </p:sp>
      <p:pic>
        <p:nvPicPr>
          <p:cNvPr id="6" name="Picture 5" descr="Mozilla Firefox">
            <a:extLst>
              <a:ext uri="{FF2B5EF4-FFF2-40B4-BE49-F238E27FC236}">
                <a16:creationId xmlns:a16="http://schemas.microsoft.com/office/drawing/2014/main" id="{D94998EA-3F26-451C-B986-A466185FA618}"/>
              </a:ext>
            </a:extLst>
          </p:cNvPr>
          <p:cNvPicPr>
            <a:picLocks noChangeAspect="1"/>
          </p:cNvPicPr>
          <p:nvPr/>
        </p:nvPicPr>
        <p:blipFill rotWithShape="1">
          <a:blip r:embed="rId3">
            <a:extLst>
              <a:ext uri="{28A0092B-C50C-407E-A947-70E740481C1C}">
                <a14:useLocalDpi xmlns:a14="http://schemas.microsoft.com/office/drawing/2010/main" val="0"/>
              </a:ext>
            </a:extLst>
          </a:blip>
          <a:srcRect l="15754" t="4742" r="20287" b="23852"/>
          <a:stretch/>
        </p:blipFill>
        <p:spPr>
          <a:xfrm>
            <a:off x="899161" y="1612582"/>
            <a:ext cx="7741921" cy="4897120"/>
          </a:xfrm>
          <a:prstGeom prst="rect">
            <a:avLst/>
          </a:prstGeom>
        </p:spPr>
      </p:pic>
      <p:sp>
        <p:nvSpPr>
          <p:cNvPr id="8" name="Frame 7">
            <a:extLst>
              <a:ext uri="{FF2B5EF4-FFF2-40B4-BE49-F238E27FC236}">
                <a16:creationId xmlns:a16="http://schemas.microsoft.com/office/drawing/2014/main" id="{768EB230-5485-4993-98B1-5E924B999824}"/>
              </a:ext>
            </a:extLst>
          </p:cNvPr>
          <p:cNvSpPr/>
          <p:nvPr/>
        </p:nvSpPr>
        <p:spPr>
          <a:xfrm>
            <a:off x="2753360" y="5191760"/>
            <a:ext cx="2529840" cy="75184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49958531"/>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315695"/>
            <a:ext cx="10515600" cy="4351338"/>
          </a:xfrm>
        </p:spPr>
        <p:txBody>
          <a:bodyPr>
            <a:normAutofit/>
          </a:bodyPr>
          <a:lstStyle/>
          <a:p>
            <a:r>
              <a:rPr lang="en-IN" sz="2000" dirty="0"/>
              <a:t>We change this customer value from 2 to 3 and we get order history of a different user with critical info.</a:t>
            </a:r>
            <a:endParaRPr lang="en-IN" sz="2000" b="1" dirty="0"/>
          </a:p>
        </p:txBody>
      </p:sp>
      <p:sp>
        <p:nvSpPr>
          <p:cNvPr id="2" name="Title 1"/>
          <p:cNvSpPr>
            <a:spLocks noGrp="1"/>
          </p:cNvSpPr>
          <p:nvPr>
            <p:ph type="title"/>
          </p:nvPr>
        </p:nvSpPr>
        <p:spPr>
          <a:xfrm>
            <a:off x="838200" y="0"/>
            <a:ext cx="10515600" cy="1325563"/>
          </a:xfrm>
        </p:spPr>
        <p:txBody>
          <a:bodyPr/>
          <a:lstStyle/>
          <a:p>
            <a:r>
              <a:rPr lang="en-IN" dirty="0"/>
              <a:t>Observation</a:t>
            </a:r>
          </a:p>
        </p:txBody>
      </p:sp>
      <p:pic>
        <p:nvPicPr>
          <p:cNvPr id="7" name="Picture 6">
            <a:extLst>
              <a:ext uri="{FF2B5EF4-FFF2-40B4-BE49-F238E27FC236}">
                <a16:creationId xmlns:a16="http://schemas.microsoft.com/office/drawing/2014/main" id="{E73BADF5-121A-437B-9A90-FDE2E611EB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9198" y="1818640"/>
            <a:ext cx="7586510" cy="4671323"/>
          </a:xfrm>
          <a:prstGeom prst="rect">
            <a:avLst/>
          </a:prstGeom>
        </p:spPr>
      </p:pic>
      <p:sp>
        <p:nvSpPr>
          <p:cNvPr id="8" name="Frame 7">
            <a:extLst>
              <a:ext uri="{FF2B5EF4-FFF2-40B4-BE49-F238E27FC236}">
                <a16:creationId xmlns:a16="http://schemas.microsoft.com/office/drawing/2014/main" id="{2E000C65-5D16-4216-9516-3466CFEB0E1B}"/>
              </a:ext>
            </a:extLst>
          </p:cNvPr>
          <p:cNvSpPr/>
          <p:nvPr/>
        </p:nvSpPr>
        <p:spPr>
          <a:xfrm>
            <a:off x="4246880" y="4947920"/>
            <a:ext cx="2153920" cy="97536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8572781"/>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36273" y="552091"/>
            <a:ext cx="7974481" cy="948905"/>
          </a:xfrm>
        </p:spPr>
        <p:txBody>
          <a:bodyPr>
            <a:normAutofit/>
          </a:bodyPr>
          <a:lstStyle/>
          <a:p>
            <a:r>
              <a:rPr lang="en-IN" dirty="0"/>
              <a:t>Business Impact – Extremely High</a:t>
            </a:r>
          </a:p>
        </p:txBody>
      </p:sp>
      <p:sp>
        <p:nvSpPr>
          <p:cNvPr id="2" name="Slide Number Placeholder 1"/>
          <p:cNvSpPr>
            <a:spLocks noGrp="1"/>
          </p:cNvSpPr>
          <p:nvPr>
            <p:ph type="sldNum" sz="quarter" idx="2"/>
          </p:nvPr>
        </p:nvSpPr>
        <p:spPr/>
        <p:txBody>
          <a:bodyPr/>
          <a:lstStyle/>
          <a:p>
            <a:pPr lvl="0"/>
            <a:fld id="{86CB4B4D-7CA3-9044-876B-883B54F8677D}" type="slidenum">
              <a:rPr lang="en-US" smtClean="0"/>
              <a:t>37</a:t>
            </a:fld>
            <a:endParaRPr lang="en-US"/>
          </a:p>
        </p:txBody>
      </p:sp>
      <p:sp>
        <p:nvSpPr>
          <p:cNvPr id="5" name="TextBox 4"/>
          <p:cNvSpPr txBox="1"/>
          <p:nvPr/>
        </p:nvSpPr>
        <p:spPr>
          <a:xfrm>
            <a:off x="548417" y="1518249"/>
            <a:ext cx="8713694" cy="388259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1493" tIns="41493" rIns="41493" bIns="41493" numCol="1" spcCol="38100" rtlCol="0" anchor="t">
            <a:spAutoFit/>
          </a:bodyPr>
          <a:lstStyle/>
          <a:p>
            <a:pPr latinLnBrk="1" hangingPunct="0"/>
            <a:r>
              <a:rPr lang="en-US" sz="1452" dirty="0">
                <a:latin typeface="Calibri" panose="020F0502020204030204" pitchFamily="34" charset="0"/>
                <a:cs typeface="Calibri" panose="020F0502020204030204" pitchFamily="34" charset="0"/>
              </a:rPr>
              <a:t>A malicious hacker can read order history of any user just by knowing the Any Parameter. This discloses critical billing information of users including:</a:t>
            </a:r>
          </a:p>
          <a:p>
            <a:pPr marL="285750" indent="-285750" latinLnBrk="1" hangingPunct="0">
              <a:buFont typeface="Arial" panose="020B0604020202020204" pitchFamily="34" charset="0"/>
              <a:buChar char="•"/>
            </a:pPr>
            <a:r>
              <a:rPr lang="en-US" sz="1452" dirty="0">
                <a:latin typeface="Calibri" panose="020F0502020204030204" pitchFamily="34" charset="0"/>
                <a:cs typeface="Calibri" panose="020F0502020204030204" pitchFamily="34" charset="0"/>
              </a:rPr>
              <a:t>Mobile Number</a:t>
            </a:r>
          </a:p>
          <a:p>
            <a:pPr marL="285750" indent="-285750" latinLnBrk="1" hangingPunct="0">
              <a:buFont typeface="Arial" panose="020B0604020202020204" pitchFamily="34" charset="0"/>
              <a:buChar char="•"/>
            </a:pPr>
            <a:r>
              <a:rPr lang="en-US" sz="1452" dirty="0">
                <a:latin typeface="Calibri" panose="020F0502020204030204" pitchFamily="34" charset="0"/>
                <a:cs typeface="Calibri" panose="020F0502020204030204" pitchFamily="34" charset="0"/>
              </a:rPr>
              <a:t>Email Id</a:t>
            </a:r>
          </a:p>
          <a:p>
            <a:pPr marL="285750" indent="-285750" latinLnBrk="1" hangingPunct="0">
              <a:buFont typeface="Arial" panose="020B0604020202020204" pitchFamily="34" charset="0"/>
              <a:buChar char="•"/>
            </a:pPr>
            <a:r>
              <a:rPr lang="en-US" sz="1452" dirty="0">
                <a:latin typeface="Calibri" panose="020F0502020204030204" pitchFamily="34" charset="0"/>
                <a:cs typeface="Calibri" panose="020F0502020204030204" pitchFamily="34" charset="0"/>
              </a:rPr>
              <a:t>Order Id</a:t>
            </a:r>
          </a:p>
          <a:p>
            <a:pPr marL="285750" indent="-285750" latinLnBrk="1" hangingPunct="0">
              <a:buFont typeface="Arial" panose="020B0604020202020204" pitchFamily="34" charset="0"/>
              <a:buChar char="•"/>
            </a:pPr>
            <a:r>
              <a:rPr lang="en-US" sz="1452" dirty="0">
                <a:latin typeface="Calibri" panose="020F0502020204030204" pitchFamily="34" charset="0"/>
                <a:cs typeface="Calibri" panose="020F0502020204030204" pitchFamily="34" charset="0"/>
              </a:rPr>
              <a:t>Order </a:t>
            </a:r>
            <a:r>
              <a:rPr lang="en-US" sz="1452" dirty="0" err="1">
                <a:latin typeface="Calibri" panose="020F0502020204030204" pitchFamily="34" charset="0"/>
                <a:cs typeface="Calibri" panose="020F0502020204030204" pitchFamily="34" charset="0"/>
              </a:rPr>
              <a:t>Amount,Product</a:t>
            </a:r>
            <a:endParaRPr lang="en-US" sz="1452" dirty="0">
              <a:latin typeface="Calibri" panose="020F0502020204030204" pitchFamily="34" charset="0"/>
              <a:cs typeface="Calibri" panose="020F0502020204030204" pitchFamily="34" charset="0"/>
            </a:endParaRPr>
          </a:p>
          <a:p>
            <a:pPr marL="285750" indent="-285750" latinLnBrk="1" hangingPunct="0">
              <a:buFont typeface="Arial" panose="020B0604020202020204" pitchFamily="34" charset="0"/>
              <a:buChar char="•"/>
            </a:pPr>
            <a:r>
              <a:rPr lang="en-US" sz="1452" dirty="0">
                <a:latin typeface="Calibri" panose="020F0502020204030204" pitchFamily="34" charset="0"/>
                <a:cs typeface="Calibri" panose="020F0502020204030204" pitchFamily="34" charset="0"/>
              </a:rPr>
              <a:t>Address</a:t>
            </a:r>
          </a:p>
          <a:p>
            <a:pPr marL="285750" indent="-285750" latinLnBrk="1" hangingPunct="0">
              <a:buFont typeface="Arial" panose="020B0604020202020204" pitchFamily="34" charset="0"/>
              <a:buChar char="•"/>
            </a:pPr>
            <a:endParaRPr lang="en-US" sz="1452" dirty="0">
              <a:latin typeface="Calibri" panose="020F0502020204030204" pitchFamily="34" charset="0"/>
              <a:cs typeface="Calibri" panose="020F0502020204030204" pitchFamily="34" charset="0"/>
            </a:endParaRPr>
          </a:p>
          <a:p>
            <a:pPr latinLnBrk="1" hangingPunct="0"/>
            <a:r>
              <a:rPr lang="en-US" sz="1452" dirty="0">
                <a:latin typeface="Calibri" panose="020F0502020204030204" pitchFamily="34" charset="0"/>
                <a:cs typeface="Calibri" panose="020F0502020204030204" pitchFamily="34" charset="0"/>
              </a:rPr>
              <a:t>This can be used by malicious hackers to carry out targeted phishing attacks on the users and the information can also be sold to competitors/</a:t>
            </a:r>
            <a:r>
              <a:rPr lang="en-US" sz="1452" dirty="0" err="1">
                <a:latin typeface="Calibri" panose="020F0502020204030204" pitchFamily="34" charset="0"/>
                <a:cs typeface="Calibri" panose="020F0502020204030204" pitchFamily="34" charset="0"/>
              </a:rPr>
              <a:t>blackmarket</a:t>
            </a:r>
            <a:r>
              <a:rPr lang="en-US" sz="1452" dirty="0">
                <a:latin typeface="Calibri" panose="020F0502020204030204" pitchFamily="34" charset="0"/>
                <a:cs typeface="Calibri" panose="020F0502020204030204" pitchFamily="34" charset="0"/>
              </a:rPr>
              <a:t>.</a:t>
            </a:r>
          </a:p>
          <a:p>
            <a:pPr latinLnBrk="1" hangingPunct="0"/>
            <a:endParaRPr lang="en-US" sz="1452" dirty="0">
              <a:latin typeface="Calibri" panose="020F0502020204030204" pitchFamily="34" charset="0"/>
              <a:cs typeface="Calibri" panose="020F0502020204030204" pitchFamily="34" charset="0"/>
            </a:endParaRPr>
          </a:p>
          <a:p>
            <a:pPr latinLnBrk="1" hangingPunct="0"/>
            <a:r>
              <a:rPr lang="en-US" sz="1452" dirty="0">
                <a:latin typeface="Calibri" panose="020F0502020204030204" pitchFamily="34" charset="0"/>
                <a:cs typeface="Calibri" panose="020F0502020204030204" pitchFamily="34" charset="0"/>
              </a:rPr>
              <a:t>More over, as there is no </a:t>
            </a:r>
            <a:r>
              <a:rPr lang="en-US" sz="1452" dirty="0" err="1">
                <a:latin typeface="Calibri" panose="020F0502020204030204" pitchFamily="34" charset="0"/>
                <a:cs typeface="Calibri" panose="020F0502020204030204" pitchFamily="34" charset="0"/>
              </a:rPr>
              <a:t>ratelimiting</a:t>
            </a:r>
            <a:r>
              <a:rPr lang="en-US" sz="1452" dirty="0">
                <a:latin typeface="Calibri" panose="020F0502020204030204" pitchFamily="34" charset="0"/>
                <a:cs typeface="Calibri" panose="020F0502020204030204" pitchFamily="34" charset="0"/>
              </a:rPr>
              <a:t> checks, attacker can </a:t>
            </a:r>
            <a:r>
              <a:rPr lang="en-US" sz="1452" dirty="0" err="1">
                <a:latin typeface="Calibri" panose="020F0502020204030204" pitchFamily="34" charset="0"/>
                <a:cs typeface="Calibri" panose="020F0502020204030204" pitchFamily="34" charset="0"/>
              </a:rPr>
              <a:t>bruteforce</a:t>
            </a:r>
            <a:r>
              <a:rPr lang="en-US" sz="1452" dirty="0">
                <a:latin typeface="Calibri" panose="020F0502020204030204" pitchFamily="34" charset="0"/>
                <a:cs typeface="Calibri" panose="020F0502020204030204" pitchFamily="34" charset="0"/>
              </a:rPr>
              <a:t> the </a:t>
            </a:r>
            <a:r>
              <a:rPr lang="en-US" sz="1452" dirty="0" err="1">
                <a:latin typeface="Calibri" panose="020F0502020204030204" pitchFamily="34" charset="0"/>
                <a:cs typeface="Calibri" panose="020F0502020204030204" pitchFamily="34" charset="0"/>
              </a:rPr>
              <a:t>user_id</a:t>
            </a:r>
            <a:r>
              <a:rPr lang="en-US" sz="1452" dirty="0">
                <a:latin typeface="Calibri" panose="020F0502020204030204" pitchFamily="34" charset="0"/>
                <a:cs typeface="Calibri" panose="020F0502020204030204" pitchFamily="34" charset="0"/>
              </a:rPr>
              <a:t> for all possible values and get all information of each and every user of the organization resulting is a massive information leakage.</a:t>
            </a:r>
          </a:p>
          <a:p>
            <a:pPr latinLnBrk="1" hangingPunct="0"/>
            <a:endParaRPr lang="en-US" sz="1452" dirty="0">
              <a:latin typeface="Calibri" panose="020F0502020204030204" pitchFamily="34" charset="0"/>
              <a:cs typeface="Calibri" panose="020F0502020204030204" pitchFamily="34" charset="0"/>
            </a:endParaRPr>
          </a:p>
          <a:p>
            <a:pPr latinLnBrk="1" hangingPunct="0"/>
            <a:r>
              <a:rPr lang="en-US" sz="1452" dirty="0">
                <a:latin typeface="Calibri" panose="020F0502020204030204" pitchFamily="34" charset="0"/>
                <a:cs typeface="Calibri" panose="020F0502020204030204" pitchFamily="34" charset="0"/>
              </a:rPr>
              <a:t>Other IDORs on the application are leaking much more information including Payment details, order history and even allow attacker to perform other attacks.</a:t>
            </a:r>
          </a:p>
          <a:p>
            <a:pPr latinLnBrk="1" hangingPunct="0"/>
            <a:endParaRPr lang="en-US" sz="1452"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91338429"/>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Recommendation</a:t>
            </a:r>
          </a:p>
        </p:txBody>
      </p:sp>
      <p:sp>
        <p:nvSpPr>
          <p:cNvPr id="3" name="Text Placeholder 2"/>
          <p:cNvSpPr>
            <a:spLocks noGrp="1"/>
          </p:cNvSpPr>
          <p:nvPr>
            <p:ph type="body" idx="1"/>
          </p:nvPr>
        </p:nvSpPr>
        <p:spPr>
          <a:xfrm>
            <a:off x="838200" y="1515074"/>
            <a:ext cx="10515600" cy="4351338"/>
          </a:xfrm>
        </p:spPr>
        <p:txBody>
          <a:bodyPr>
            <a:noAutofit/>
          </a:bodyPr>
          <a:lstStyle/>
          <a:p>
            <a:pPr marL="0" indent="0">
              <a:buNone/>
            </a:pPr>
            <a:r>
              <a:rPr lang="en-IN" sz="2400" dirty="0"/>
              <a:t>Take the following precautions:</a:t>
            </a:r>
          </a:p>
          <a:p>
            <a:pPr lvl="1"/>
            <a:r>
              <a:rPr lang="en-IN" sz="2000" dirty="0"/>
              <a:t>Implement proper authentication and authorisation checks to make sure that the user has permission to the data he/she is requesting</a:t>
            </a:r>
          </a:p>
          <a:p>
            <a:pPr lvl="1"/>
            <a:r>
              <a:rPr lang="en-IN" sz="2000" dirty="0"/>
              <a:t>Use proper </a:t>
            </a:r>
            <a:r>
              <a:rPr lang="en-IN" sz="2000" dirty="0" err="1"/>
              <a:t>ratelimiting</a:t>
            </a:r>
            <a:r>
              <a:rPr lang="en-IN" sz="2000" dirty="0"/>
              <a:t> checks on the number of request comes from a single user in a small amount of time</a:t>
            </a:r>
          </a:p>
          <a:p>
            <a:pPr lvl="1"/>
            <a:r>
              <a:rPr lang="en-IN" sz="2000" dirty="0"/>
              <a:t>Make sure each user can only see his/her data only.</a:t>
            </a:r>
          </a:p>
          <a:p>
            <a:pPr lvl="1"/>
            <a:endParaRPr lang="en-IN" sz="2000" dirty="0"/>
          </a:p>
          <a:p>
            <a:pPr lvl="1"/>
            <a:endParaRPr lang="en-IN" sz="2000" dirty="0"/>
          </a:p>
          <a:p>
            <a:pPr lvl="1"/>
            <a:endParaRPr lang="en-IN" sz="2000" dirty="0"/>
          </a:p>
        </p:txBody>
      </p:sp>
      <p:sp>
        <p:nvSpPr>
          <p:cNvPr id="4" name="Rectangle 3"/>
          <p:cNvSpPr/>
          <p:nvPr/>
        </p:nvSpPr>
        <p:spPr>
          <a:xfrm>
            <a:off x="838200" y="4960513"/>
            <a:ext cx="11353800" cy="923330"/>
          </a:xfrm>
          <a:prstGeom prst="rect">
            <a:avLst/>
          </a:prstGeom>
        </p:spPr>
        <p:txBody>
          <a:bodyPr wrap="square">
            <a:spAutoFit/>
          </a:bodyPr>
          <a:lstStyle/>
          <a:p>
            <a:r>
              <a:rPr lang="en-IN" i="1" dirty="0">
                <a:latin typeface="Calibri" charset="0"/>
                <a:ea typeface="Calibri" charset="0"/>
                <a:cs typeface="Calibri" charset="0"/>
              </a:rPr>
              <a:t>https://www.owasp.org/index.php/Insecure_Configuration_Management</a:t>
            </a:r>
          </a:p>
          <a:p>
            <a:r>
              <a:rPr lang="en-IN" i="1" dirty="0">
                <a:latin typeface="Calibri" charset="0"/>
                <a:ea typeface="Calibri" charset="0"/>
                <a:cs typeface="Calibri" charset="0"/>
              </a:rPr>
              <a:t>https://www.owasp.org/index.php/Top_10_2013-A4-Insecure_Direct_Object_References</a:t>
            </a:r>
          </a:p>
          <a:p>
            <a:endParaRPr lang="en-IN" i="1" dirty="0"/>
          </a:p>
        </p:txBody>
      </p:sp>
      <p:sp>
        <p:nvSpPr>
          <p:cNvPr id="5" name="Title 1"/>
          <p:cNvSpPr txBox="1">
            <a:spLocks/>
          </p:cNvSpPr>
          <p:nvPr/>
        </p:nvSpPr>
        <p:spPr>
          <a:xfrm>
            <a:off x="838200" y="353677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References:</a:t>
            </a:r>
          </a:p>
        </p:txBody>
      </p:sp>
    </p:spTree>
    <p:extLst>
      <p:ext uri="{BB962C8B-B14F-4D97-AF65-F5344CB8AC3E}">
        <p14:creationId xmlns:p14="http://schemas.microsoft.com/office/powerpoint/2010/main" val="3813315827"/>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p:txBody>
          <a:bodyPr/>
          <a:lstStyle/>
          <a:p>
            <a:pPr lvl="0"/>
            <a:fld id="{86CB4B4D-7CA3-9044-876B-883B54F8677D}" type="slidenum">
              <a:rPr lang="uk-UA" smtClean="0"/>
              <a:t>39</a:t>
            </a:fld>
            <a:endParaRPr lang="uk-UA"/>
          </a:p>
        </p:txBody>
      </p:sp>
      <p:sp>
        <p:nvSpPr>
          <p:cNvPr id="3" name="Title 2"/>
          <p:cNvSpPr>
            <a:spLocks noGrp="1"/>
          </p:cNvSpPr>
          <p:nvPr>
            <p:ph type="title"/>
          </p:nvPr>
        </p:nvSpPr>
        <p:spPr/>
        <p:txBody>
          <a:bodyPr/>
          <a:lstStyle/>
          <a:p>
            <a:r>
              <a:rPr lang="en-IN" dirty="0"/>
              <a:t>5. Cross Site Scripting (XSS)</a:t>
            </a:r>
          </a:p>
        </p:txBody>
      </p:sp>
      <p:graphicFrame>
        <p:nvGraphicFramePr>
          <p:cNvPr id="6" name="Table 5"/>
          <p:cNvGraphicFramePr>
            <a:graphicFrameLocks noGrp="1"/>
          </p:cNvGraphicFramePr>
          <p:nvPr>
            <p:extLst>
              <p:ext uri="{D42A27DB-BD31-4B8C-83A1-F6EECF244321}">
                <p14:modId xmlns:p14="http://schemas.microsoft.com/office/powerpoint/2010/main" val="4109832018"/>
              </p:ext>
            </p:extLst>
          </p:nvPr>
        </p:nvGraphicFramePr>
        <p:xfrm>
          <a:off x="1732123" y="1283865"/>
          <a:ext cx="8109380" cy="3073685"/>
        </p:xfrm>
        <a:graphic>
          <a:graphicData uri="http://schemas.openxmlformats.org/drawingml/2006/table">
            <a:tbl>
              <a:tblPr firstRow="1" bandRow="1">
                <a:tableStyleId>{5C22544A-7EE6-4342-B048-85BDC9FD1C3A}</a:tableStyleId>
              </a:tblPr>
              <a:tblGrid>
                <a:gridCol w="1413562">
                  <a:extLst>
                    <a:ext uri="{9D8B030D-6E8A-4147-A177-3AD203B41FA5}">
                      <a16:colId xmlns:a16="http://schemas.microsoft.com/office/drawing/2014/main" val="20000"/>
                    </a:ext>
                  </a:extLst>
                </a:gridCol>
                <a:gridCol w="6695818">
                  <a:extLst>
                    <a:ext uri="{9D8B030D-6E8A-4147-A177-3AD203B41FA5}">
                      <a16:colId xmlns:a16="http://schemas.microsoft.com/office/drawing/2014/main" val="20001"/>
                    </a:ext>
                  </a:extLst>
                </a:gridCol>
              </a:tblGrid>
              <a:tr h="415137">
                <a:tc>
                  <a:txBody>
                    <a:bodyPr/>
                    <a:lstStyle/>
                    <a:p>
                      <a:pPr algn="ctr"/>
                      <a:endParaRPr lang="en-US" sz="1600" dirty="0"/>
                    </a:p>
                  </a:txBody>
                  <a:tcPr marL="82988" marR="82988"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2988" marR="82988"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406639">
                <a:tc>
                  <a:txBody>
                    <a:bodyPr/>
                    <a:lstStyle/>
                    <a:p>
                      <a:pPr algn="ctr"/>
                      <a:r>
                        <a:rPr lang="en-IN" sz="1600" dirty="0">
                          <a:solidFill>
                            <a:srgbClr val="FFFFFF"/>
                          </a:solidFill>
                          <a:latin typeface="Calibri" panose="020F0502020204030204" pitchFamily="34" charset="0"/>
                        </a:rPr>
                        <a:t>Permanent Cross Site Scripting </a:t>
                      </a:r>
                      <a:r>
                        <a:rPr lang="en-US" sz="1300" dirty="0">
                          <a:solidFill>
                            <a:srgbClr val="FFFFFF"/>
                          </a:solidFill>
                          <a:latin typeface="Calibri" panose="020F0502020204030204" pitchFamily="34" charset="0"/>
                        </a:rPr>
                        <a:t>(Critical)</a:t>
                      </a:r>
                    </a:p>
                  </a:txBody>
                  <a:tcPr marL="82988" marR="82988" marT="41494" marB="414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r>
                        <a:rPr lang="en-US" sz="1300" dirty="0">
                          <a:solidFill>
                            <a:schemeClr val="tx1"/>
                          </a:solidFill>
                          <a:latin typeface="Calibri" panose="020F0502020204030204" pitchFamily="34" charset="0"/>
                        </a:rPr>
                        <a:t> </a:t>
                      </a:r>
                    </a:p>
                    <a:p>
                      <a:r>
                        <a:rPr lang="en-US" sz="1300" baseline="0" dirty="0">
                          <a:solidFill>
                            <a:schemeClr val="tx1"/>
                          </a:solidFill>
                          <a:latin typeface="Calibri" panose="020F0502020204030204" pitchFamily="34" charset="0"/>
                        </a:rPr>
                        <a:t>Below mentioned parameters are vulnerable to Permanent XSS</a:t>
                      </a:r>
                      <a:endParaRPr lang="en-US" sz="1300" dirty="0">
                        <a:solidFill>
                          <a:schemeClr val="tx1"/>
                        </a:solidFill>
                        <a:latin typeface="Calibri" panose="020F0502020204030204" pitchFamily="34" charset="0"/>
                        <a:cs typeface="Calibri" panose="020F0502020204030204" pitchFamily="34" charset="0"/>
                      </a:endParaRPr>
                    </a:p>
                    <a:p>
                      <a:endParaRPr lang="en-US" sz="1300" dirty="0">
                        <a:solidFill>
                          <a:schemeClr val="tx1"/>
                        </a:solidFill>
                        <a:latin typeface="Calibri" panose="020F0502020204030204" pitchFamily="34" charset="0"/>
                      </a:endParaRPr>
                    </a:p>
                    <a:p>
                      <a:r>
                        <a:rPr lang="en-US" sz="1300" b="1" dirty="0">
                          <a:solidFill>
                            <a:schemeClr val="tx1"/>
                          </a:solidFill>
                          <a:latin typeface="Calibri" panose="020F0502020204030204" pitchFamily="34" charset="0"/>
                        </a:rPr>
                        <a:t>Affected URL :</a:t>
                      </a:r>
                      <a:endParaRPr lang="en-US" sz="1300" b="0" i="0" u="none" strike="noStrike" dirty="0">
                        <a:solidFill>
                          <a:schemeClr val="tx1"/>
                        </a:solidFill>
                        <a:effectLst/>
                        <a:latin typeface="Calibri" panose="020F0502020204030204" pitchFamily="34" charset="0"/>
                        <a:ea typeface="+mn-ea"/>
                        <a:cs typeface="+mn-cs"/>
                        <a:sym typeface="Arial"/>
                      </a:endParaRPr>
                    </a:p>
                    <a:p>
                      <a:pPr marL="285750" indent="-285750">
                        <a:buFont typeface="Arial" panose="020B0604020202020204" pitchFamily="34" charset="0"/>
                        <a:buChar char="•"/>
                      </a:pPr>
                      <a:r>
                        <a:rPr lang="en-US" sz="1300" b="0" i="0" u="none" strike="noStrike" dirty="0">
                          <a:solidFill>
                            <a:schemeClr val="dk1"/>
                          </a:solidFill>
                          <a:effectLst/>
                          <a:latin typeface="Calibri" panose="020F0502020204030204" pitchFamily="34" charset="0"/>
                          <a:ea typeface="+mn-ea"/>
                          <a:cs typeface="Calibri" panose="020F0502020204030204" pitchFamily="34" charset="0"/>
                          <a:sym typeface="Arial"/>
                        </a:rPr>
                        <a:t>13.232.110.86/products/</a:t>
                      </a:r>
                      <a:r>
                        <a:rPr lang="en-US" sz="1300" b="0" i="0" u="none" strike="noStrike" dirty="0" err="1">
                          <a:solidFill>
                            <a:schemeClr val="dk1"/>
                          </a:solidFill>
                          <a:effectLst/>
                          <a:latin typeface="Calibri" panose="020F0502020204030204" pitchFamily="34" charset="0"/>
                          <a:ea typeface="+mn-ea"/>
                          <a:cs typeface="Calibri" panose="020F0502020204030204" pitchFamily="34" charset="0"/>
                          <a:sym typeface="Arial"/>
                        </a:rPr>
                        <a:t>details.php?p_id</a:t>
                      </a:r>
                      <a:r>
                        <a:rPr lang="en-US" sz="1300" b="0" i="0" u="none" strike="noStrike" dirty="0">
                          <a:solidFill>
                            <a:schemeClr val="dk1"/>
                          </a:solidFill>
                          <a:effectLst/>
                          <a:latin typeface="Calibri" panose="020F0502020204030204" pitchFamily="34" charset="0"/>
                          <a:ea typeface="+mn-ea"/>
                          <a:cs typeface="Calibri" panose="020F0502020204030204" pitchFamily="34" charset="0"/>
                          <a:sym typeface="Arial"/>
                        </a:rPr>
                        <a:t>=6</a:t>
                      </a:r>
                      <a:endParaRPr lang="en-US" sz="1300" b="0" dirty="0">
                        <a:solidFill>
                          <a:schemeClr val="tx1"/>
                        </a:solidFill>
                        <a:latin typeface="Calibri" panose="020F0502020204030204" pitchFamily="34" charset="0"/>
                      </a:endParaRPr>
                    </a:p>
                    <a:p>
                      <a:pPr marL="0" marR="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300" b="1" dirty="0">
                        <a:solidFill>
                          <a:schemeClr val="tx1"/>
                        </a:solidFill>
                        <a:latin typeface="Calibri" panose="020F0502020204030204" pitchFamily="34" charset="0"/>
                      </a:endParaRPr>
                    </a:p>
                    <a:p>
                      <a:pPr marL="0" marR="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b="1" dirty="0">
                          <a:solidFill>
                            <a:schemeClr val="tx1"/>
                          </a:solidFill>
                          <a:latin typeface="Calibri" panose="020F0502020204030204" pitchFamily="34" charset="0"/>
                        </a:rPr>
                        <a:t>Affected</a:t>
                      </a:r>
                      <a:r>
                        <a:rPr lang="en-US" sz="1300" b="1" baseline="0" dirty="0">
                          <a:solidFill>
                            <a:schemeClr val="tx1"/>
                          </a:solidFill>
                          <a:latin typeface="Calibri" panose="020F0502020204030204" pitchFamily="34" charset="0"/>
                        </a:rPr>
                        <a:t> Parameters</a:t>
                      </a:r>
                      <a:r>
                        <a:rPr lang="en-US" sz="1300" b="1" dirty="0">
                          <a:solidFill>
                            <a:schemeClr val="tx1"/>
                          </a:solidFill>
                          <a:latin typeface="Calibri" panose="020F0502020204030204" pitchFamily="34" charset="0"/>
                        </a:rPr>
                        <a:t> :</a:t>
                      </a:r>
                      <a:endParaRPr lang="en-US" sz="1300" b="0" dirty="0">
                        <a:solidFill>
                          <a:schemeClr val="tx1"/>
                        </a:solidFill>
                        <a:latin typeface="Calibri" panose="020F0502020204030204" pitchFamily="34" charset="0"/>
                      </a:endParaRPr>
                    </a:p>
                    <a:p>
                      <a:pPr marL="285750" indent="-285750">
                        <a:buFont typeface="Arial" panose="020B0604020202020204" pitchFamily="34" charset="0"/>
                        <a:buChar char="•"/>
                      </a:pPr>
                      <a:r>
                        <a:rPr lang="en-US" sz="1300" b="0" dirty="0">
                          <a:solidFill>
                            <a:schemeClr val="tx1"/>
                          </a:solidFill>
                          <a:latin typeface="Calibri" panose="020F0502020204030204" pitchFamily="34" charset="0"/>
                        </a:rPr>
                        <a:t>comment(POST</a:t>
                      </a:r>
                      <a:r>
                        <a:rPr lang="en-US" sz="1300" b="0" baseline="0" dirty="0">
                          <a:solidFill>
                            <a:schemeClr val="tx1"/>
                          </a:solidFill>
                          <a:latin typeface="Calibri" panose="020F0502020204030204" pitchFamily="34" charset="0"/>
                        </a:rPr>
                        <a:t> parameters)</a:t>
                      </a:r>
                    </a:p>
                    <a:p>
                      <a:pPr marL="285750" indent="-285750">
                        <a:buFont typeface="Arial" panose="020B0604020202020204" pitchFamily="34" charset="0"/>
                        <a:buChar char="•"/>
                      </a:pPr>
                      <a:endParaRPr lang="en-US" sz="1300" b="0" baseline="0" dirty="0">
                        <a:solidFill>
                          <a:schemeClr val="tx1"/>
                        </a:solidFill>
                        <a:latin typeface="Calibri" panose="020F0502020204030204" pitchFamily="34" charset="0"/>
                      </a:endParaRPr>
                    </a:p>
                    <a:p>
                      <a:pPr marL="0" indent="0">
                        <a:buFont typeface="Arial" panose="020B0604020202020204" pitchFamily="34" charset="0"/>
                        <a:buNone/>
                      </a:pPr>
                      <a:r>
                        <a:rPr lang="en-US" sz="1300" b="1" baseline="0" dirty="0">
                          <a:solidFill>
                            <a:schemeClr val="tx1"/>
                          </a:solidFill>
                          <a:latin typeface="Calibri" panose="020F0502020204030204" pitchFamily="34" charset="0"/>
                        </a:rPr>
                        <a:t>Payload:</a:t>
                      </a:r>
                    </a:p>
                    <a:p>
                      <a:pPr marL="285750" indent="-285750">
                        <a:buFont typeface="Arial" panose="020B0604020202020204" pitchFamily="34" charset="0"/>
                        <a:buChar char="•"/>
                      </a:pPr>
                      <a:r>
                        <a:rPr lang="en-US" sz="1300" b="0" baseline="0" dirty="0">
                          <a:solidFill>
                            <a:schemeClr val="tx1"/>
                          </a:solidFill>
                          <a:latin typeface="Calibri" panose="020F0502020204030204" pitchFamily="34" charset="0"/>
                        </a:rPr>
                        <a:t>&lt;script&gt;alert(“It’s a Permanent XSS”)&lt;/script&gt;</a:t>
                      </a:r>
                      <a:endParaRPr lang="en-US" sz="1300" b="0" dirty="0">
                        <a:solidFill>
                          <a:schemeClr val="tx1"/>
                        </a:solidFill>
                        <a:latin typeface="Calibri" panose="020F0502020204030204" pitchFamily="34" charset="0"/>
                      </a:endParaRPr>
                    </a:p>
                    <a:p>
                      <a:pPr marL="285750" indent="-285750">
                        <a:buFont typeface="Arial" panose="020B0604020202020204" pitchFamily="34" charset="0"/>
                        <a:buChar char="•"/>
                      </a:pPr>
                      <a:endParaRPr lang="en-US" sz="1300" b="0" dirty="0">
                        <a:solidFill>
                          <a:schemeClr val="tx1"/>
                        </a:solidFill>
                        <a:latin typeface="Calibri" panose="020F0502020204030204" pitchFamily="34" charset="0"/>
                      </a:endParaRPr>
                    </a:p>
                    <a:p>
                      <a:pPr marL="285750" indent="-285750">
                        <a:buFont typeface="Arial" panose="020B0604020202020204" pitchFamily="34" charset="0"/>
                        <a:buChar char="•"/>
                      </a:pPr>
                      <a:endParaRPr lang="en-US" sz="1300" b="0" dirty="0">
                        <a:solidFill>
                          <a:schemeClr val="tx1"/>
                        </a:solidFill>
                        <a:latin typeface="Calibri" panose="020F0502020204030204" pitchFamily="34" charset="0"/>
                      </a:endParaRPr>
                    </a:p>
                  </a:txBody>
                  <a:tcPr marL="82988" marR="82988" marT="41494" marB="4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96597161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p:txBody>
          <a:bodyPr/>
          <a:lstStyle/>
          <a:p>
            <a:pPr lvl="0"/>
            <a:fld id="{86CB4B4D-7CA3-9044-876B-883B54F8677D}" type="slidenum">
              <a:rPr lang="uk-UA" smtClean="0"/>
              <a:t>4</a:t>
            </a:fld>
            <a:endParaRPr lang="uk-UA"/>
          </a:p>
        </p:txBody>
      </p:sp>
      <p:graphicFrame>
        <p:nvGraphicFramePr>
          <p:cNvPr id="5" name="Table 4"/>
          <p:cNvGraphicFramePr>
            <a:graphicFrameLocks noGrp="1"/>
          </p:cNvGraphicFramePr>
          <p:nvPr>
            <p:extLst>
              <p:ext uri="{D42A27DB-BD31-4B8C-83A1-F6EECF244321}">
                <p14:modId xmlns:p14="http://schemas.microsoft.com/office/powerpoint/2010/main" val="747972364"/>
              </p:ext>
            </p:extLst>
          </p:nvPr>
        </p:nvGraphicFramePr>
        <p:xfrm>
          <a:off x="838200" y="680720"/>
          <a:ext cx="7676349" cy="6129795"/>
        </p:xfrm>
        <a:graphic>
          <a:graphicData uri="http://schemas.openxmlformats.org/drawingml/2006/table">
            <a:tbl>
              <a:tblPr firstRow="1" bandRow="1">
                <a:tableStyleId>{5C22544A-7EE6-4342-B048-85BDC9FD1C3A}</a:tableStyleId>
              </a:tblPr>
              <a:tblGrid>
                <a:gridCol w="487336">
                  <a:extLst>
                    <a:ext uri="{9D8B030D-6E8A-4147-A177-3AD203B41FA5}">
                      <a16:colId xmlns:a16="http://schemas.microsoft.com/office/drawing/2014/main" val="20000"/>
                    </a:ext>
                  </a:extLst>
                </a:gridCol>
                <a:gridCol w="1034102">
                  <a:extLst>
                    <a:ext uri="{9D8B030D-6E8A-4147-A177-3AD203B41FA5}">
                      <a16:colId xmlns:a16="http://schemas.microsoft.com/office/drawing/2014/main" val="20001"/>
                    </a:ext>
                  </a:extLst>
                </a:gridCol>
                <a:gridCol w="5186724">
                  <a:extLst>
                    <a:ext uri="{9D8B030D-6E8A-4147-A177-3AD203B41FA5}">
                      <a16:colId xmlns:a16="http://schemas.microsoft.com/office/drawing/2014/main" val="20003"/>
                    </a:ext>
                  </a:extLst>
                </a:gridCol>
                <a:gridCol w="968187">
                  <a:extLst>
                    <a:ext uri="{9D8B030D-6E8A-4147-A177-3AD203B41FA5}">
                      <a16:colId xmlns:a16="http://schemas.microsoft.com/office/drawing/2014/main" val="20004"/>
                    </a:ext>
                  </a:extLst>
                </a:gridCol>
              </a:tblGrid>
              <a:tr h="564998">
                <a:tc>
                  <a:txBody>
                    <a:bodyPr/>
                    <a:lstStyle/>
                    <a:p>
                      <a:pPr algn="ctr"/>
                      <a:r>
                        <a:rPr lang="en-US" sz="1600" dirty="0">
                          <a:latin typeface="Calibri" panose="020F0502020204030204" pitchFamily="34" charset="0"/>
                        </a:rPr>
                        <a:t>No</a:t>
                      </a:r>
                    </a:p>
                  </a:txBody>
                  <a:tcPr marL="82988" marR="82988" marT="41494" marB="41494" anchor="ctr">
                    <a:solidFill>
                      <a:schemeClr val="tx1"/>
                    </a:solidFill>
                  </a:tcPr>
                </a:tc>
                <a:tc>
                  <a:txBody>
                    <a:bodyPr/>
                    <a:lstStyle/>
                    <a:p>
                      <a:pPr algn="ctr"/>
                      <a:r>
                        <a:rPr lang="en-US" sz="1600" dirty="0">
                          <a:latin typeface="Calibri" panose="020F0502020204030204" pitchFamily="34" charset="0"/>
                        </a:rPr>
                        <a:t>Severity</a:t>
                      </a:r>
                    </a:p>
                  </a:txBody>
                  <a:tcPr marL="82988" marR="82988" marT="41494" marB="41494" anchor="ctr">
                    <a:solidFill>
                      <a:schemeClr val="tx1"/>
                    </a:solidFill>
                  </a:tcPr>
                </a:tc>
                <a:tc>
                  <a:txBody>
                    <a:bodyPr/>
                    <a:lstStyle/>
                    <a:p>
                      <a:pPr algn="ctr"/>
                      <a:r>
                        <a:rPr lang="en-US" sz="1600" dirty="0">
                          <a:latin typeface="Calibri" panose="020F0502020204030204" pitchFamily="34" charset="0"/>
                        </a:rPr>
                        <a:t>Vulnerability</a:t>
                      </a:r>
                    </a:p>
                  </a:txBody>
                  <a:tcPr marL="82988" marR="82988" marT="41494" marB="41494" anchor="ctr">
                    <a:solidFill>
                      <a:schemeClr val="tx1"/>
                    </a:solidFill>
                  </a:tcPr>
                </a:tc>
                <a:tc>
                  <a:txBody>
                    <a:bodyPr/>
                    <a:lstStyle/>
                    <a:p>
                      <a:pPr algn="ctr"/>
                      <a:r>
                        <a:rPr lang="en-US" sz="1600" dirty="0">
                          <a:latin typeface="Calibri" panose="020F0502020204030204" pitchFamily="34" charset="0"/>
                        </a:rPr>
                        <a:t>Count</a:t>
                      </a:r>
                    </a:p>
                  </a:txBody>
                  <a:tcPr marL="82988" marR="82988" marT="41494" marB="41494" anchor="ctr">
                    <a:solidFill>
                      <a:schemeClr val="tx1"/>
                    </a:solidFill>
                  </a:tcPr>
                </a:tc>
                <a:extLst>
                  <a:ext uri="{0D108BD9-81ED-4DB2-BD59-A6C34878D82A}">
                    <a16:rowId xmlns:a16="http://schemas.microsoft.com/office/drawing/2014/main" val="10000"/>
                  </a:ext>
                </a:extLst>
              </a:tr>
              <a:tr h="327341">
                <a:tc>
                  <a:txBody>
                    <a:bodyPr/>
                    <a:lstStyle/>
                    <a:p>
                      <a:pPr algn="ctr"/>
                      <a:r>
                        <a:rPr lang="en-US" sz="1300" b="0" dirty="0">
                          <a:latin typeface="Calibri" panose="020F0502020204030204" pitchFamily="34" charset="0"/>
                        </a:rPr>
                        <a:t>1</a:t>
                      </a:r>
                    </a:p>
                  </a:txBody>
                  <a:tcPr marL="82988" marR="82988" marT="41494" marB="41494"/>
                </a:tc>
                <a:tc>
                  <a:txBody>
                    <a:bodyPr/>
                    <a:lstStyle/>
                    <a:p>
                      <a:pPr algn="ctr"/>
                      <a:r>
                        <a:rPr lang="en-US" sz="1300" b="0" dirty="0">
                          <a:latin typeface="Calibri" panose="020F0502020204030204" pitchFamily="34" charset="0"/>
                        </a:rPr>
                        <a:t>Critical</a:t>
                      </a:r>
                    </a:p>
                  </a:txBody>
                  <a:tcPr marL="82988" marR="82988" marT="41494" marB="41494"/>
                </a:tc>
                <a:tc>
                  <a:txBody>
                    <a:bodyPr/>
                    <a:lstStyle/>
                    <a:p>
                      <a:r>
                        <a:rPr lang="en-US" sz="1300" b="0" dirty="0">
                          <a:latin typeface="Calibri" panose="020F0502020204030204" pitchFamily="34" charset="0"/>
                        </a:rPr>
                        <a:t>SQL Injection</a:t>
                      </a:r>
                    </a:p>
                  </a:txBody>
                  <a:tcPr marL="82988" marR="82988" marT="41494" marB="41494"/>
                </a:tc>
                <a:tc>
                  <a:txBody>
                    <a:bodyPr/>
                    <a:lstStyle/>
                    <a:p>
                      <a:pPr algn="ctr"/>
                      <a:r>
                        <a:rPr lang="en-US" sz="1300" b="0" dirty="0">
                          <a:latin typeface="Calibri" panose="020F0502020204030204" pitchFamily="34" charset="0"/>
                        </a:rPr>
                        <a:t>3</a:t>
                      </a:r>
                    </a:p>
                  </a:txBody>
                  <a:tcPr marL="82988" marR="82988" marT="41494" marB="41494"/>
                </a:tc>
                <a:extLst>
                  <a:ext uri="{0D108BD9-81ED-4DB2-BD59-A6C34878D82A}">
                    <a16:rowId xmlns:a16="http://schemas.microsoft.com/office/drawing/2014/main" val="10001"/>
                  </a:ext>
                </a:extLst>
              </a:tr>
              <a:tr h="327341">
                <a:tc>
                  <a:txBody>
                    <a:bodyPr/>
                    <a:lstStyle/>
                    <a:p>
                      <a:pPr algn="ctr" eaLnBrk="1" hangingPunct="1"/>
                      <a:r>
                        <a:rPr lang="en-US" sz="1300" b="0" dirty="0">
                          <a:solidFill>
                            <a:schemeClr val="dk1"/>
                          </a:solidFill>
                          <a:latin typeface="Calibri" panose="020F0502020204030204" pitchFamily="34" charset="0"/>
                          <a:ea typeface="+mn-ea"/>
                          <a:cs typeface="+mn-cs"/>
                          <a:sym typeface="Arial"/>
                        </a:rPr>
                        <a:t>2</a:t>
                      </a:r>
                    </a:p>
                  </a:txBody>
                  <a:tcPr marL="82988" marR="82988" marT="41494" marB="41494"/>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300" b="0" dirty="0">
                          <a:solidFill>
                            <a:schemeClr val="dk1"/>
                          </a:solidFill>
                          <a:latin typeface="Calibri" panose="020F0502020204030204" pitchFamily="34" charset="0"/>
                          <a:ea typeface="+mn-ea"/>
                          <a:cs typeface="+mn-cs"/>
                          <a:sym typeface="Arial"/>
                        </a:rPr>
                        <a:t>Critical</a:t>
                      </a:r>
                    </a:p>
                  </a:txBody>
                  <a:tcPr marL="82988" marR="82988" marT="41494" marB="41494"/>
                </a:tc>
                <a:tc>
                  <a:txBody>
                    <a:bodyPr/>
                    <a:lstStyle/>
                    <a:p>
                      <a:pPr eaLnBrk="1" hangingPunct="1"/>
                      <a:r>
                        <a:rPr lang="en-US" sz="1300" b="0" dirty="0">
                          <a:solidFill>
                            <a:schemeClr val="dk1"/>
                          </a:solidFill>
                          <a:latin typeface="Calibri" panose="020F0502020204030204" pitchFamily="34" charset="0"/>
                          <a:ea typeface="+mn-ea"/>
                          <a:cs typeface="+mn-cs"/>
                          <a:sym typeface="Arial"/>
                        </a:rPr>
                        <a:t>Default/Weak Password</a:t>
                      </a:r>
                    </a:p>
                  </a:txBody>
                  <a:tcPr marL="82988" marR="82988" marT="41494" marB="41494"/>
                </a:tc>
                <a:tc>
                  <a:txBody>
                    <a:bodyPr/>
                    <a:lstStyle/>
                    <a:p>
                      <a:pPr algn="ctr"/>
                      <a:r>
                        <a:rPr lang="en-US" sz="1300" b="0" dirty="0">
                          <a:latin typeface="Calibri" panose="020F0502020204030204" pitchFamily="34" charset="0"/>
                        </a:rPr>
                        <a:t>2</a:t>
                      </a:r>
                    </a:p>
                  </a:txBody>
                  <a:tcPr marL="82988" marR="82988" marT="41494" marB="41494"/>
                </a:tc>
                <a:extLst>
                  <a:ext uri="{0D108BD9-81ED-4DB2-BD59-A6C34878D82A}">
                    <a16:rowId xmlns:a16="http://schemas.microsoft.com/office/drawing/2014/main" val="10002"/>
                  </a:ext>
                </a:extLst>
              </a:tr>
              <a:tr h="327341">
                <a:tc>
                  <a:txBody>
                    <a:bodyPr/>
                    <a:lstStyle/>
                    <a:p>
                      <a:pPr algn="ctr" eaLnBrk="1" hangingPunct="1"/>
                      <a:r>
                        <a:rPr lang="en-US" sz="1300" b="0" dirty="0">
                          <a:solidFill>
                            <a:schemeClr val="dk1"/>
                          </a:solidFill>
                          <a:latin typeface="Calibri" panose="020F0502020204030204" pitchFamily="34" charset="0"/>
                          <a:ea typeface="+mn-ea"/>
                          <a:cs typeface="+mn-cs"/>
                          <a:sym typeface="Arial"/>
                        </a:rPr>
                        <a:t>3</a:t>
                      </a:r>
                    </a:p>
                  </a:txBody>
                  <a:tcPr marL="82988" marR="82988" marT="41494" marB="41494"/>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300" b="0" dirty="0">
                          <a:solidFill>
                            <a:schemeClr val="dk1"/>
                          </a:solidFill>
                          <a:latin typeface="Calibri" panose="020F0502020204030204" pitchFamily="34" charset="0"/>
                          <a:ea typeface="+mn-ea"/>
                          <a:cs typeface="+mn-cs"/>
                          <a:sym typeface="Arial"/>
                        </a:rPr>
                        <a:t>Critical</a:t>
                      </a:r>
                    </a:p>
                  </a:txBody>
                  <a:tcPr marL="82988" marR="82988" marT="41494" marB="41494"/>
                </a:tc>
                <a:tc>
                  <a:txBody>
                    <a:bodyPr/>
                    <a:lstStyle/>
                    <a:p>
                      <a:pPr marL="0" marR="0" indent="0" algn="l" defTabSz="914400" eaLnBrk="1" fontAlgn="auto" latinLnBrk="0" hangingPunct="1">
                        <a:lnSpc>
                          <a:spcPct val="100000"/>
                        </a:lnSpc>
                        <a:spcBef>
                          <a:spcPts val="0"/>
                        </a:spcBef>
                        <a:spcAft>
                          <a:spcPts val="0"/>
                        </a:spcAft>
                        <a:buClrTx/>
                        <a:buSzTx/>
                        <a:buFontTx/>
                        <a:buNone/>
                        <a:tabLst/>
                        <a:defRPr/>
                      </a:pPr>
                      <a:r>
                        <a:rPr lang="en-US" sz="1300" b="0" dirty="0" err="1">
                          <a:solidFill>
                            <a:schemeClr val="dk1"/>
                          </a:solidFill>
                          <a:latin typeface="Calibri" panose="020F0502020204030204" pitchFamily="34" charset="0"/>
                          <a:ea typeface="+mn-ea"/>
                          <a:cs typeface="+mn-cs"/>
                          <a:sym typeface="Arial"/>
                        </a:rPr>
                        <a:t>Bruteforcing</a:t>
                      </a:r>
                      <a:r>
                        <a:rPr lang="en-US" sz="1300" b="0" dirty="0">
                          <a:solidFill>
                            <a:schemeClr val="dk1"/>
                          </a:solidFill>
                          <a:latin typeface="Calibri" panose="020F0502020204030204" pitchFamily="34" charset="0"/>
                          <a:ea typeface="+mn-ea"/>
                          <a:cs typeface="+mn-cs"/>
                          <a:sym typeface="Arial"/>
                        </a:rPr>
                        <a:t> Attack</a:t>
                      </a:r>
                    </a:p>
                  </a:txBody>
                  <a:tcPr marL="82988" marR="82988" marT="41494" marB="41494"/>
                </a:tc>
                <a:tc>
                  <a:txBody>
                    <a:bodyPr/>
                    <a:lstStyle/>
                    <a:p>
                      <a:pPr algn="ctr"/>
                      <a:r>
                        <a:rPr lang="en-US" sz="1300" b="0" dirty="0">
                          <a:latin typeface="Calibri" panose="020F0502020204030204" pitchFamily="34" charset="0"/>
                        </a:rPr>
                        <a:t>2</a:t>
                      </a:r>
                    </a:p>
                  </a:txBody>
                  <a:tcPr marL="82988" marR="82988" marT="41494" marB="41494"/>
                </a:tc>
                <a:extLst>
                  <a:ext uri="{0D108BD9-81ED-4DB2-BD59-A6C34878D82A}">
                    <a16:rowId xmlns:a16="http://schemas.microsoft.com/office/drawing/2014/main" val="10003"/>
                  </a:ext>
                </a:extLst>
              </a:tr>
              <a:tr h="327341">
                <a:tc>
                  <a:txBody>
                    <a:bodyPr/>
                    <a:lstStyle/>
                    <a:p>
                      <a:pPr algn="ctr" eaLnBrk="1" hangingPunct="1"/>
                      <a:r>
                        <a:rPr lang="en-US" sz="1300" b="0" dirty="0">
                          <a:solidFill>
                            <a:schemeClr val="dk1"/>
                          </a:solidFill>
                          <a:latin typeface="Calibri" panose="020F0502020204030204" pitchFamily="34" charset="0"/>
                          <a:ea typeface="+mn-ea"/>
                          <a:cs typeface="+mn-cs"/>
                          <a:sym typeface="Arial"/>
                        </a:rPr>
                        <a:t>4</a:t>
                      </a:r>
                    </a:p>
                  </a:txBody>
                  <a:tcPr marL="82988" marR="82988" marT="41494" marB="41494"/>
                </a:tc>
                <a:tc>
                  <a:txBody>
                    <a:bodyPr/>
                    <a:lstStyle/>
                    <a:p>
                      <a:pPr algn="ctr"/>
                      <a:r>
                        <a:rPr lang="en-US" sz="1300" b="0" dirty="0">
                          <a:latin typeface="Calibri" panose="020F0502020204030204" pitchFamily="34" charset="0"/>
                        </a:rPr>
                        <a:t>Severe</a:t>
                      </a:r>
                    </a:p>
                  </a:txBody>
                  <a:tcPr marL="82988" marR="82988" marT="41494" marB="41494"/>
                </a:tc>
                <a:tc>
                  <a:txBody>
                    <a:bodyPr/>
                    <a:lstStyle/>
                    <a:p>
                      <a:pPr marL="0" marR="0" indent="0" algn="l" defTabSz="914400" eaLnBrk="1" fontAlgn="auto" latinLnBrk="0" hangingPunct="1">
                        <a:lnSpc>
                          <a:spcPct val="100000"/>
                        </a:lnSpc>
                        <a:spcBef>
                          <a:spcPts val="0"/>
                        </a:spcBef>
                        <a:spcAft>
                          <a:spcPts val="0"/>
                        </a:spcAft>
                        <a:buClrTx/>
                        <a:buSzTx/>
                        <a:buFontTx/>
                        <a:buNone/>
                        <a:tabLst/>
                        <a:defRPr/>
                      </a:pPr>
                      <a:r>
                        <a:rPr lang="en-US" sz="1300" b="0" dirty="0">
                          <a:solidFill>
                            <a:schemeClr val="dk1"/>
                          </a:solidFill>
                          <a:latin typeface="Calibri" panose="020F0502020204030204" pitchFamily="34" charset="0"/>
                          <a:ea typeface="+mn-ea"/>
                          <a:cs typeface="+mn-cs"/>
                          <a:sym typeface="Arial"/>
                        </a:rPr>
                        <a:t>Insecure Direct Object </a:t>
                      </a:r>
                      <a:r>
                        <a:rPr lang="en-US" sz="1300" b="0" dirty="0" err="1">
                          <a:solidFill>
                            <a:schemeClr val="dk1"/>
                          </a:solidFill>
                          <a:latin typeface="Calibri" panose="020F0502020204030204" pitchFamily="34" charset="0"/>
                          <a:ea typeface="+mn-ea"/>
                          <a:cs typeface="+mn-cs"/>
                          <a:sym typeface="Arial"/>
                        </a:rPr>
                        <a:t>Referance</a:t>
                      </a:r>
                      <a:endParaRPr lang="en-US" sz="1300" b="0" dirty="0">
                        <a:solidFill>
                          <a:schemeClr val="dk1"/>
                        </a:solidFill>
                        <a:latin typeface="Calibri" panose="020F0502020204030204" pitchFamily="34" charset="0"/>
                        <a:ea typeface="+mn-ea"/>
                        <a:cs typeface="+mn-cs"/>
                        <a:sym typeface="Arial"/>
                      </a:endParaRPr>
                    </a:p>
                  </a:txBody>
                  <a:tcPr marL="82988" marR="82988" marT="41494" marB="41494"/>
                </a:tc>
                <a:tc>
                  <a:txBody>
                    <a:bodyPr/>
                    <a:lstStyle/>
                    <a:p>
                      <a:pPr algn="ctr"/>
                      <a:r>
                        <a:rPr lang="en-US" sz="1300" b="0" dirty="0">
                          <a:latin typeface="Calibri" panose="020F0502020204030204" pitchFamily="34" charset="0"/>
                        </a:rPr>
                        <a:t>3</a:t>
                      </a:r>
                    </a:p>
                  </a:txBody>
                  <a:tcPr marL="82988" marR="82988" marT="41494" marB="41494"/>
                </a:tc>
                <a:extLst>
                  <a:ext uri="{0D108BD9-81ED-4DB2-BD59-A6C34878D82A}">
                    <a16:rowId xmlns:a16="http://schemas.microsoft.com/office/drawing/2014/main" val="10004"/>
                  </a:ext>
                </a:extLst>
              </a:tr>
              <a:tr h="327341">
                <a:tc>
                  <a:txBody>
                    <a:bodyPr/>
                    <a:lstStyle/>
                    <a:p>
                      <a:pPr algn="ctr" eaLnBrk="1" hangingPunct="1"/>
                      <a:r>
                        <a:rPr lang="en-US" sz="1300" b="0" dirty="0">
                          <a:solidFill>
                            <a:schemeClr val="dk1"/>
                          </a:solidFill>
                          <a:latin typeface="Calibri" panose="020F0502020204030204" pitchFamily="34" charset="0"/>
                          <a:ea typeface="+mn-ea"/>
                          <a:cs typeface="+mn-cs"/>
                          <a:sym typeface="Arial"/>
                        </a:rPr>
                        <a:t>5</a:t>
                      </a:r>
                    </a:p>
                  </a:txBody>
                  <a:tcPr marL="82988" marR="82988" marT="41494" marB="41494"/>
                </a:tc>
                <a:tc>
                  <a:txBody>
                    <a:bodyPr/>
                    <a:lstStyle/>
                    <a:p>
                      <a:pPr algn="ctr"/>
                      <a:r>
                        <a:rPr lang="en-US" sz="1300" b="0" dirty="0">
                          <a:latin typeface="Calibri" panose="020F0502020204030204" pitchFamily="34" charset="0"/>
                        </a:rPr>
                        <a:t>Critical</a:t>
                      </a:r>
                    </a:p>
                  </a:txBody>
                  <a:tcPr marL="82988" marR="82988" marT="41494" marB="41494"/>
                </a:tc>
                <a:tc>
                  <a:txBody>
                    <a:bodyPr/>
                    <a:lstStyle/>
                    <a:p>
                      <a:pPr marL="0" marR="0" indent="0" algn="l" defTabSz="914400" eaLnBrk="1" fontAlgn="auto" latinLnBrk="0" hangingPunct="1">
                        <a:lnSpc>
                          <a:spcPct val="100000"/>
                        </a:lnSpc>
                        <a:spcBef>
                          <a:spcPts val="0"/>
                        </a:spcBef>
                        <a:spcAft>
                          <a:spcPts val="0"/>
                        </a:spcAft>
                        <a:buClrTx/>
                        <a:buSzTx/>
                        <a:buFontTx/>
                        <a:buNone/>
                        <a:tabLst/>
                        <a:defRPr/>
                      </a:pPr>
                      <a:r>
                        <a:rPr lang="en-US" sz="1300" b="0" dirty="0">
                          <a:solidFill>
                            <a:schemeClr val="dk1"/>
                          </a:solidFill>
                          <a:latin typeface="Calibri" panose="020F0502020204030204" pitchFamily="34" charset="0"/>
                          <a:ea typeface="+mn-ea"/>
                          <a:cs typeface="+mn-cs"/>
                          <a:sym typeface="Arial"/>
                        </a:rPr>
                        <a:t>Cross Site </a:t>
                      </a:r>
                      <a:r>
                        <a:rPr lang="en-US" sz="1300" b="0" dirty="0" err="1">
                          <a:solidFill>
                            <a:schemeClr val="dk1"/>
                          </a:solidFill>
                          <a:latin typeface="Calibri" panose="020F0502020204030204" pitchFamily="34" charset="0"/>
                          <a:ea typeface="+mn-ea"/>
                          <a:cs typeface="+mn-cs"/>
                          <a:sym typeface="Arial"/>
                        </a:rPr>
                        <a:t>Scipting</a:t>
                      </a:r>
                      <a:r>
                        <a:rPr lang="en-US" sz="1300" b="0" dirty="0">
                          <a:solidFill>
                            <a:schemeClr val="dk1"/>
                          </a:solidFill>
                          <a:latin typeface="Calibri" panose="020F0502020204030204" pitchFamily="34" charset="0"/>
                          <a:ea typeface="+mn-ea"/>
                          <a:cs typeface="+mn-cs"/>
                          <a:sym typeface="Arial"/>
                        </a:rPr>
                        <a:t> (XSS)</a:t>
                      </a:r>
                    </a:p>
                  </a:txBody>
                  <a:tcPr marL="82988" marR="82988" marT="41494" marB="41494"/>
                </a:tc>
                <a:tc>
                  <a:txBody>
                    <a:bodyPr/>
                    <a:lstStyle/>
                    <a:p>
                      <a:pPr algn="ctr"/>
                      <a:r>
                        <a:rPr lang="en-US" sz="1300" b="0" dirty="0">
                          <a:latin typeface="Calibri" panose="020F0502020204030204" pitchFamily="34" charset="0"/>
                        </a:rPr>
                        <a:t>2</a:t>
                      </a:r>
                    </a:p>
                  </a:txBody>
                  <a:tcPr marL="82988" marR="82988" marT="41494" marB="41494"/>
                </a:tc>
                <a:extLst>
                  <a:ext uri="{0D108BD9-81ED-4DB2-BD59-A6C34878D82A}">
                    <a16:rowId xmlns:a16="http://schemas.microsoft.com/office/drawing/2014/main" val="10005"/>
                  </a:ext>
                </a:extLst>
              </a:tr>
              <a:tr h="327341">
                <a:tc>
                  <a:txBody>
                    <a:bodyPr/>
                    <a:lstStyle/>
                    <a:p>
                      <a:pPr algn="ctr" eaLnBrk="1" hangingPunct="1"/>
                      <a:r>
                        <a:rPr lang="en-US" sz="1300" b="0" dirty="0">
                          <a:solidFill>
                            <a:schemeClr val="dk1"/>
                          </a:solidFill>
                          <a:latin typeface="Calibri" panose="020F0502020204030204" pitchFamily="34" charset="0"/>
                          <a:ea typeface="+mn-ea"/>
                          <a:cs typeface="+mn-cs"/>
                          <a:sym typeface="Arial"/>
                        </a:rPr>
                        <a:t>6</a:t>
                      </a:r>
                    </a:p>
                  </a:txBody>
                  <a:tcPr marL="82988" marR="82988" marT="41494" marB="41494"/>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300" b="0" dirty="0">
                          <a:solidFill>
                            <a:schemeClr val="dk1"/>
                          </a:solidFill>
                          <a:latin typeface="Calibri" panose="020F0502020204030204" pitchFamily="34" charset="0"/>
                          <a:ea typeface="+mn-ea"/>
                          <a:cs typeface="+mn-cs"/>
                          <a:sym typeface="Arial"/>
                        </a:rPr>
                        <a:t>Critical</a:t>
                      </a:r>
                    </a:p>
                  </a:txBody>
                  <a:tcPr marL="82988" marR="82988" marT="41494" marB="41494"/>
                </a:tc>
                <a:tc>
                  <a:txBody>
                    <a:bodyPr/>
                    <a:lstStyle/>
                    <a:p>
                      <a:pPr marL="0" marR="0" indent="0" algn="l" defTabSz="914400" eaLnBrk="1" fontAlgn="auto" latinLnBrk="0" hangingPunct="1">
                        <a:lnSpc>
                          <a:spcPct val="100000"/>
                        </a:lnSpc>
                        <a:spcBef>
                          <a:spcPts val="0"/>
                        </a:spcBef>
                        <a:spcAft>
                          <a:spcPts val="0"/>
                        </a:spcAft>
                        <a:buClrTx/>
                        <a:buSzTx/>
                        <a:buFontTx/>
                        <a:buNone/>
                        <a:tabLst/>
                        <a:defRPr/>
                      </a:pPr>
                      <a:r>
                        <a:rPr lang="en-US" sz="1300" b="0" dirty="0">
                          <a:solidFill>
                            <a:schemeClr val="dk1"/>
                          </a:solidFill>
                          <a:latin typeface="Calibri" panose="020F0502020204030204" pitchFamily="34" charset="0"/>
                          <a:ea typeface="+mn-ea"/>
                          <a:cs typeface="+mn-cs"/>
                          <a:sym typeface="Arial"/>
                        </a:rPr>
                        <a:t>Forced Browsing</a:t>
                      </a:r>
                    </a:p>
                  </a:txBody>
                  <a:tcPr marL="82988" marR="82988" marT="41494" marB="41494"/>
                </a:tc>
                <a:tc>
                  <a:txBody>
                    <a:bodyPr/>
                    <a:lstStyle/>
                    <a:p>
                      <a:pPr algn="ctr"/>
                      <a:r>
                        <a:rPr lang="en-US" sz="1300" b="0" dirty="0">
                          <a:latin typeface="Calibri" panose="020F0502020204030204" pitchFamily="34" charset="0"/>
                        </a:rPr>
                        <a:t>2</a:t>
                      </a:r>
                    </a:p>
                  </a:txBody>
                  <a:tcPr marL="82988" marR="82988" marT="41494" marB="41494"/>
                </a:tc>
                <a:extLst>
                  <a:ext uri="{0D108BD9-81ED-4DB2-BD59-A6C34878D82A}">
                    <a16:rowId xmlns:a16="http://schemas.microsoft.com/office/drawing/2014/main" val="10006"/>
                  </a:ext>
                </a:extLst>
              </a:tr>
              <a:tr h="327341">
                <a:tc>
                  <a:txBody>
                    <a:bodyPr/>
                    <a:lstStyle/>
                    <a:p>
                      <a:pPr algn="ctr" eaLnBrk="1" hangingPunct="1"/>
                      <a:r>
                        <a:rPr lang="en-US" sz="1300" b="0" dirty="0">
                          <a:solidFill>
                            <a:schemeClr val="dk1"/>
                          </a:solidFill>
                          <a:latin typeface="Calibri" panose="020F0502020204030204" pitchFamily="34" charset="0"/>
                          <a:ea typeface="+mn-ea"/>
                          <a:cs typeface="+mn-cs"/>
                          <a:sym typeface="Arial"/>
                        </a:rPr>
                        <a:t>7</a:t>
                      </a:r>
                    </a:p>
                  </a:txBody>
                  <a:tcPr marL="82988" marR="82988" marT="41494" marB="41494"/>
                </a:tc>
                <a:tc>
                  <a:txBody>
                    <a:bodyPr/>
                    <a:lstStyle/>
                    <a:p>
                      <a:pPr algn="ctr"/>
                      <a:r>
                        <a:rPr lang="en-US" sz="1300" b="0" dirty="0">
                          <a:latin typeface="Calibri" panose="020F0502020204030204" pitchFamily="34" charset="0"/>
                        </a:rPr>
                        <a:t>Severe</a:t>
                      </a:r>
                    </a:p>
                  </a:txBody>
                  <a:tcPr marL="82988" marR="82988" marT="41494" marB="41494"/>
                </a:tc>
                <a:tc>
                  <a:txBody>
                    <a:bodyPr/>
                    <a:lstStyle/>
                    <a:p>
                      <a:pPr eaLnBrk="1" hangingPunct="1"/>
                      <a:r>
                        <a:rPr lang="en-US" sz="1300" b="0" dirty="0">
                          <a:solidFill>
                            <a:schemeClr val="dk1"/>
                          </a:solidFill>
                          <a:latin typeface="Calibri" panose="020F0502020204030204" pitchFamily="34" charset="0"/>
                          <a:ea typeface="+mn-ea"/>
                          <a:cs typeface="+mn-cs"/>
                          <a:sym typeface="Arial"/>
                        </a:rPr>
                        <a:t>Default Files And Pages</a:t>
                      </a:r>
                    </a:p>
                  </a:txBody>
                  <a:tcPr marL="82988" marR="82988" marT="41494" marB="41494"/>
                </a:tc>
                <a:tc>
                  <a:txBody>
                    <a:bodyPr/>
                    <a:lstStyle/>
                    <a:p>
                      <a:pPr algn="ctr"/>
                      <a:r>
                        <a:rPr lang="en-US" sz="1300" b="0" dirty="0">
                          <a:latin typeface="Calibri" panose="020F0502020204030204" pitchFamily="34" charset="0"/>
                        </a:rPr>
                        <a:t>4</a:t>
                      </a:r>
                    </a:p>
                  </a:txBody>
                  <a:tcPr marL="82988" marR="82988" marT="41494" marB="41494"/>
                </a:tc>
                <a:extLst>
                  <a:ext uri="{0D108BD9-81ED-4DB2-BD59-A6C34878D82A}">
                    <a16:rowId xmlns:a16="http://schemas.microsoft.com/office/drawing/2014/main" val="10007"/>
                  </a:ext>
                </a:extLst>
              </a:tr>
              <a:tr h="327341">
                <a:tc>
                  <a:txBody>
                    <a:bodyPr/>
                    <a:lstStyle/>
                    <a:p>
                      <a:pPr algn="ctr" eaLnBrk="1" hangingPunct="1"/>
                      <a:r>
                        <a:rPr lang="en-US" sz="1300" b="0" dirty="0">
                          <a:solidFill>
                            <a:schemeClr val="dk1"/>
                          </a:solidFill>
                          <a:latin typeface="Calibri" panose="020F0502020204030204" pitchFamily="34" charset="0"/>
                          <a:ea typeface="+mn-ea"/>
                          <a:cs typeface="+mn-cs"/>
                          <a:sym typeface="Arial"/>
                        </a:rPr>
                        <a:t>8</a:t>
                      </a:r>
                    </a:p>
                  </a:txBody>
                  <a:tcPr marL="82988" marR="82988" marT="41494" marB="41494"/>
                </a:tc>
                <a:tc>
                  <a:txBody>
                    <a:bodyPr/>
                    <a:lstStyle/>
                    <a:p>
                      <a:pPr algn="ctr"/>
                      <a:r>
                        <a:rPr lang="en-US" sz="1300" b="0" dirty="0">
                          <a:latin typeface="Calibri" panose="020F0502020204030204" pitchFamily="34" charset="0"/>
                        </a:rPr>
                        <a:t>Low</a:t>
                      </a:r>
                    </a:p>
                  </a:txBody>
                  <a:tcPr marL="82988" marR="82988" marT="41494" marB="41494"/>
                </a:tc>
                <a:tc>
                  <a:txBody>
                    <a:bodyPr/>
                    <a:lstStyle/>
                    <a:p>
                      <a:pPr eaLnBrk="1" hangingPunct="1"/>
                      <a:r>
                        <a:rPr lang="en-US" sz="1300" b="0" dirty="0">
                          <a:solidFill>
                            <a:schemeClr val="dk1"/>
                          </a:solidFill>
                          <a:latin typeface="Calibri" panose="020F0502020204030204" pitchFamily="34" charset="0"/>
                          <a:ea typeface="+mn-ea"/>
                          <a:cs typeface="+mn-cs"/>
                          <a:sym typeface="Arial"/>
                        </a:rPr>
                        <a:t>Rate Limiting Flaw</a:t>
                      </a:r>
                    </a:p>
                  </a:txBody>
                  <a:tcPr marL="82988" marR="82988" marT="41494" marB="41494"/>
                </a:tc>
                <a:tc>
                  <a:txBody>
                    <a:bodyPr/>
                    <a:lstStyle/>
                    <a:p>
                      <a:pPr algn="ctr"/>
                      <a:r>
                        <a:rPr lang="en-US" sz="1300" b="0" dirty="0">
                          <a:latin typeface="Calibri" panose="020F0502020204030204" pitchFamily="34" charset="0"/>
                        </a:rPr>
                        <a:t>1</a:t>
                      </a:r>
                    </a:p>
                  </a:txBody>
                  <a:tcPr marL="82988" marR="82988" marT="41494" marB="41494"/>
                </a:tc>
                <a:extLst>
                  <a:ext uri="{0D108BD9-81ED-4DB2-BD59-A6C34878D82A}">
                    <a16:rowId xmlns:a16="http://schemas.microsoft.com/office/drawing/2014/main" val="10008"/>
                  </a:ext>
                </a:extLst>
              </a:tr>
              <a:tr h="327341">
                <a:tc>
                  <a:txBody>
                    <a:bodyPr/>
                    <a:lstStyle/>
                    <a:p>
                      <a:pPr algn="ctr" eaLnBrk="1" hangingPunct="1"/>
                      <a:r>
                        <a:rPr lang="en-US" sz="1300" b="0" dirty="0">
                          <a:solidFill>
                            <a:schemeClr val="dk1"/>
                          </a:solidFill>
                          <a:latin typeface="Calibri" panose="020F0502020204030204" pitchFamily="34" charset="0"/>
                          <a:ea typeface="+mn-ea"/>
                          <a:cs typeface="+mn-cs"/>
                          <a:sym typeface="Arial"/>
                        </a:rPr>
                        <a:t>9</a:t>
                      </a:r>
                    </a:p>
                  </a:txBody>
                  <a:tcPr marL="82988" marR="82988" marT="41494" marB="41494"/>
                </a:tc>
                <a:tc>
                  <a:txBody>
                    <a:bodyPr/>
                    <a:lstStyle/>
                    <a:p>
                      <a:pPr algn="ctr"/>
                      <a:r>
                        <a:rPr lang="en-US" sz="1300" b="0" dirty="0">
                          <a:latin typeface="Calibri" panose="020F0502020204030204" pitchFamily="34" charset="0"/>
                        </a:rPr>
                        <a:t>Severe</a:t>
                      </a:r>
                    </a:p>
                  </a:txBody>
                  <a:tcPr marL="82988" marR="82988" marT="41494" marB="41494"/>
                </a:tc>
                <a:tc>
                  <a:txBody>
                    <a:bodyPr/>
                    <a:lstStyle/>
                    <a:p>
                      <a:pPr eaLnBrk="1" hangingPunct="1"/>
                      <a:r>
                        <a:rPr lang="en-US" sz="1300" b="0" dirty="0">
                          <a:solidFill>
                            <a:schemeClr val="dk1"/>
                          </a:solidFill>
                          <a:latin typeface="Calibri" panose="020F0502020204030204" pitchFamily="34" charset="0"/>
                          <a:ea typeface="+mn-ea"/>
                          <a:cs typeface="+mn-cs"/>
                          <a:sym typeface="Arial"/>
                        </a:rPr>
                        <a:t>PII Leakage</a:t>
                      </a:r>
                    </a:p>
                  </a:txBody>
                  <a:tcPr marL="82988" marR="82988" marT="41494" marB="41494"/>
                </a:tc>
                <a:tc>
                  <a:txBody>
                    <a:bodyPr/>
                    <a:lstStyle/>
                    <a:p>
                      <a:pPr algn="ctr"/>
                      <a:r>
                        <a:rPr lang="en-US" sz="1300" b="0" dirty="0">
                          <a:latin typeface="Calibri" panose="020F0502020204030204" pitchFamily="34" charset="0"/>
                        </a:rPr>
                        <a:t>3</a:t>
                      </a:r>
                    </a:p>
                  </a:txBody>
                  <a:tcPr marL="82988" marR="82988" marT="41494" marB="41494"/>
                </a:tc>
                <a:extLst>
                  <a:ext uri="{0D108BD9-81ED-4DB2-BD59-A6C34878D82A}">
                    <a16:rowId xmlns:a16="http://schemas.microsoft.com/office/drawing/2014/main" val="2684338444"/>
                  </a:ext>
                </a:extLst>
              </a:tr>
              <a:tr h="327341">
                <a:tc>
                  <a:txBody>
                    <a:bodyPr/>
                    <a:lstStyle/>
                    <a:p>
                      <a:pPr algn="ctr" eaLnBrk="1" hangingPunct="1"/>
                      <a:r>
                        <a:rPr lang="en-US" sz="1300" b="0" dirty="0">
                          <a:solidFill>
                            <a:schemeClr val="dk1"/>
                          </a:solidFill>
                          <a:latin typeface="Calibri" panose="020F0502020204030204" pitchFamily="34" charset="0"/>
                          <a:ea typeface="+mn-ea"/>
                          <a:cs typeface="+mn-cs"/>
                          <a:sym typeface="Arial"/>
                        </a:rPr>
                        <a:t>10</a:t>
                      </a:r>
                    </a:p>
                  </a:txBody>
                  <a:tcPr marL="82988" marR="82988" marT="41494" marB="41494"/>
                </a:tc>
                <a:tc>
                  <a:txBody>
                    <a:bodyPr/>
                    <a:lstStyle/>
                    <a:p>
                      <a:pPr algn="ctr"/>
                      <a:r>
                        <a:rPr lang="en-US" sz="1300" b="0" dirty="0">
                          <a:latin typeface="Calibri" panose="020F0502020204030204" pitchFamily="34" charset="0"/>
                        </a:rPr>
                        <a:t>Low</a:t>
                      </a:r>
                    </a:p>
                  </a:txBody>
                  <a:tcPr marL="82988" marR="82988" marT="41494" marB="41494"/>
                </a:tc>
                <a:tc>
                  <a:txBody>
                    <a:bodyPr/>
                    <a:lstStyle/>
                    <a:p>
                      <a:pPr eaLnBrk="1" hangingPunct="1"/>
                      <a:r>
                        <a:rPr lang="en-US" sz="1300" b="0" dirty="0">
                          <a:solidFill>
                            <a:schemeClr val="dk1"/>
                          </a:solidFill>
                          <a:latin typeface="Calibri" panose="020F0502020204030204" pitchFamily="34" charset="0"/>
                          <a:ea typeface="+mn-ea"/>
                          <a:cs typeface="+mn-cs"/>
                          <a:sym typeface="Arial"/>
                        </a:rPr>
                        <a:t>Open Redirection</a:t>
                      </a:r>
                    </a:p>
                  </a:txBody>
                  <a:tcPr marL="82988" marR="82988" marT="41494" marB="41494"/>
                </a:tc>
                <a:tc>
                  <a:txBody>
                    <a:bodyPr/>
                    <a:lstStyle/>
                    <a:p>
                      <a:pPr algn="ctr"/>
                      <a:r>
                        <a:rPr lang="en-US" sz="1300" b="0" dirty="0">
                          <a:latin typeface="Calibri" panose="020F0502020204030204" pitchFamily="34" charset="0"/>
                        </a:rPr>
                        <a:t>1</a:t>
                      </a:r>
                    </a:p>
                  </a:txBody>
                  <a:tcPr marL="82988" marR="82988" marT="41494" marB="41494"/>
                </a:tc>
                <a:extLst>
                  <a:ext uri="{0D108BD9-81ED-4DB2-BD59-A6C34878D82A}">
                    <a16:rowId xmlns:a16="http://schemas.microsoft.com/office/drawing/2014/main" val="2820477612"/>
                  </a:ext>
                </a:extLst>
              </a:tr>
              <a:tr h="327341">
                <a:tc>
                  <a:txBody>
                    <a:bodyPr/>
                    <a:lstStyle/>
                    <a:p>
                      <a:pPr algn="ctr" eaLnBrk="1" hangingPunct="1"/>
                      <a:r>
                        <a:rPr lang="en-US" sz="1300" b="0" dirty="0">
                          <a:solidFill>
                            <a:schemeClr val="dk1"/>
                          </a:solidFill>
                          <a:latin typeface="Calibri" panose="020F0502020204030204" pitchFamily="34" charset="0"/>
                          <a:ea typeface="+mn-ea"/>
                          <a:cs typeface="+mn-cs"/>
                          <a:sym typeface="Arial"/>
                        </a:rPr>
                        <a:t>11</a:t>
                      </a:r>
                    </a:p>
                  </a:txBody>
                  <a:tcPr marL="82988" marR="82988" marT="41494" marB="41494"/>
                </a:tc>
                <a:tc>
                  <a:txBody>
                    <a:bodyPr/>
                    <a:lstStyle/>
                    <a:p>
                      <a:pPr algn="ctr"/>
                      <a:r>
                        <a:rPr lang="en-US" sz="1300" b="0" dirty="0">
                          <a:latin typeface="Calibri" panose="020F0502020204030204" pitchFamily="34" charset="0"/>
                        </a:rPr>
                        <a:t>Severe</a:t>
                      </a:r>
                    </a:p>
                  </a:txBody>
                  <a:tcPr marL="82988" marR="82988" marT="41494" marB="41494"/>
                </a:tc>
                <a:tc>
                  <a:txBody>
                    <a:bodyPr/>
                    <a:lstStyle/>
                    <a:p>
                      <a:pPr eaLnBrk="1" hangingPunct="1"/>
                      <a:r>
                        <a:rPr lang="en-US" sz="1300" b="0" dirty="0">
                          <a:solidFill>
                            <a:schemeClr val="dk1"/>
                          </a:solidFill>
                          <a:latin typeface="Calibri" panose="020F0502020204030204" pitchFamily="34" charset="0"/>
                          <a:ea typeface="+mn-ea"/>
                          <a:cs typeface="+mn-cs"/>
                          <a:sym typeface="Arial"/>
                        </a:rPr>
                        <a:t>Command Execution </a:t>
                      </a:r>
                      <a:r>
                        <a:rPr lang="en-US" sz="1300" b="0" dirty="0" err="1">
                          <a:solidFill>
                            <a:schemeClr val="dk1"/>
                          </a:solidFill>
                          <a:latin typeface="Calibri" panose="020F0502020204030204" pitchFamily="34" charset="0"/>
                          <a:ea typeface="+mn-ea"/>
                          <a:cs typeface="+mn-cs"/>
                          <a:sym typeface="Arial"/>
                        </a:rPr>
                        <a:t>Vunerability</a:t>
                      </a:r>
                      <a:endParaRPr lang="en-US" sz="1300" b="0" dirty="0">
                        <a:solidFill>
                          <a:schemeClr val="dk1"/>
                        </a:solidFill>
                        <a:latin typeface="Calibri" panose="020F0502020204030204" pitchFamily="34" charset="0"/>
                        <a:ea typeface="+mn-ea"/>
                        <a:cs typeface="+mn-cs"/>
                        <a:sym typeface="Arial"/>
                      </a:endParaRPr>
                    </a:p>
                  </a:txBody>
                  <a:tcPr marL="82988" marR="82988" marT="41494" marB="41494"/>
                </a:tc>
                <a:tc>
                  <a:txBody>
                    <a:bodyPr/>
                    <a:lstStyle/>
                    <a:p>
                      <a:pPr algn="ctr"/>
                      <a:r>
                        <a:rPr lang="en-US" sz="1300" b="0" dirty="0">
                          <a:latin typeface="Calibri" panose="020F0502020204030204" pitchFamily="34" charset="0"/>
                        </a:rPr>
                        <a:t>2</a:t>
                      </a:r>
                    </a:p>
                  </a:txBody>
                  <a:tcPr marL="82988" marR="82988" marT="41494" marB="41494"/>
                </a:tc>
                <a:extLst>
                  <a:ext uri="{0D108BD9-81ED-4DB2-BD59-A6C34878D82A}">
                    <a16:rowId xmlns:a16="http://schemas.microsoft.com/office/drawing/2014/main" val="327238474"/>
                  </a:ext>
                </a:extLst>
              </a:tr>
              <a:tr h="327341">
                <a:tc>
                  <a:txBody>
                    <a:bodyPr/>
                    <a:lstStyle/>
                    <a:p>
                      <a:pPr algn="ctr" eaLnBrk="1" hangingPunct="1"/>
                      <a:r>
                        <a:rPr lang="en-US" sz="1300" b="0" dirty="0">
                          <a:solidFill>
                            <a:schemeClr val="dk1"/>
                          </a:solidFill>
                          <a:latin typeface="Calibri" panose="020F0502020204030204" pitchFamily="34" charset="0"/>
                          <a:ea typeface="+mn-ea"/>
                          <a:cs typeface="+mn-cs"/>
                          <a:sym typeface="Arial"/>
                        </a:rPr>
                        <a:t>12</a:t>
                      </a:r>
                    </a:p>
                  </a:txBody>
                  <a:tcPr marL="82988" marR="82988" marT="41494" marB="41494"/>
                </a:tc>
                <a:tc>
                  <a:txBody>
                    <a:bodyPr/>
                    <a:lstStyle/>
                    <a:p>
                      <a:pPr algn="ctr"/>
                      <a:r>
                        <a:rPr lang="en-US" sz="1300" b="0" dirty="0">
                          <a:latin typeface="Calibri" panose="020F0502020204030204" pitchFamily="34" charset="0"/>
                        </a:rPr>
                        <a:t>Severe</a:t>
                      </a:r>
                    </a:p>
                  </a:txBody>
                  <a:tcPr marL="82988" marR="82988" marT="41494" marB="41494"/>
                </a:tc>
                <a:tc>
                  <a:txBody>
                    <a:bodyPr/>
                    <a:lstStyle/>
                    <a:p>
                      <a:pPr eaLnBrk="1" hangingPunct="1"/>
                      <a:r>
                        <a:rPr lang="en-US" sz="1300" b="0" dirty="0">
                          <a:solidFill>
                            <a:schemeClr val="dk1"/>
                          </a:solidFill>
                          <a:latin typeface="Calibri" panose="020F0502020204030204" pitchFamily="34" charset="0"/>
                          <a:ea typeface="+mn-ea"/>
                          <a:cs typeface="+mn-cs"/>
                          <a:sym typeface="Arial"/>
                        </a:rPr>
                        <a:t>File Inclusion </a:t>
                      </a:r>
                      <a:r>
                        <a:rPr lang="en-US" sz="1300" b="0" dirty="0" err="1">
                          <a:solidFill>
                            <a:schemeClr val="dk1"/>
                          </a:solidFill>
                          <a:latin typeface="Calibri" panose="020F0502020204030204" pitchFamily="34" charset="0"/>
                          <a:ea typeface="+mn-ea"/>
                          <a:cs typeface="+mn-cs"/>
                          <a:sym typeface="Arial"/>
                        </a:rPr>
                        <a:t>Vunerability</a:t>
                      </a:r>
                      <a:endParaRPr lang="en-US" sz="1300" b="0" dirty="0">
                        <a:solidFill>
                          <a:schemeClr val="dk1"/>
                        </a:solidFill>
                        <a:latin typeface="Calibri" panose="020F0502020204030204" pitchFamily="34" charset="0"/>
                        <a:ea typeface="+mn-ea"/>
                        <a:cs typeface="+mn-cs"/>
                        <a:sym typeface="Arial"/>
                      </a:endParaRPr>
                    </a:p>
                  </a:txBody>
                  <a:tcPr marL="82988" marR="82988" marT="41494" marB="41494"/>
                </a:tc>
                <a:tc>
                  <a:txBody>
                    <a:bodyPr/>
                    <a:lstStyle/>
                    <a:p>
                      <a:pPr algn="ctr"/>
                      <a:r>
                        <a:rPr lang="en-US" sz="1300" b="0" dirty="0">
                          <a:latin typeface="Calibri" panose="020F0502020204030204" pitchFamily="34" charset="0"/>
                        </a:rPr>
                        <a:t>1</a:t>
                      </a:r>
                    </a:p>
                  </a:txBody>
                  <a:tcPr marL="82988" marR="82988" marT="41494" marB="41494"/>
                </a:tc>
                <a:extLst>
                  <a:ext uri="{0D108BD9-81ED-4DB2-BD59-A6C34878D82A}">
                    <a16:rowId xmlns:a16="http://schemas.microsoft.com/office/drawing/2014/main" val="2596719746"/>
                  </a:ext>
                </a:extLst>
              </a:tr>
              <a:tr h="327341">
                <a:tc>
                  <a:txBody>
                    <a:bodyPr/>
                    <a:lstStyle/>
                    <a:p>
                      <a:pPr algn="ctr" eaLnBrk="1" hangingPunct="1"/>
                      <a:r>
                        <a:rPr lang="en-US" sz="1300" b="0" dirty="0">
                          <a:solidFill>
                            <a:schemeClr val="dk1"/>
                          </a:solidFill>
                          <a:latin typeface="Calibri" panose="020F0502020204030204" pitchFamily="34" charset="0"/>
                          <a:ea typeface="+mn-ea"/>
                          <a:cs typeface="+mn-cs"/>
                          <a:sym typeface="Arial"/>
                        </a:rPr>
                        <a:t>13</a:t>
                      </a:r>
                    </a:p>
                  </a:txBody>
                  <a:tcPr marL="82988" marR="82988" marT="41494" marB="41494"/>
                </a:tc>
                <a:tc>
                  <a:txBody>
                    <a:bodyPr/>
                    <a:lstStyle/>
                    <a:p>
                      <a:pPr algn="ctr"/>
                      <a:r>
                        <a:rPr lang="en-US" sz="1300" b="0" dirty="0">
                          <a:latin typeface="Calibri" panose="020F0502020204030204" pitchFamily="34" charset="0"/>
                        </a:rPr>
                        <a:t>Critical</a:t>
                      </a:r>
                    </a:p>
                  </a:txBody>
                  <a:tcPr marL="82988" marR="82988" marT="41494" marB="41494"/>
                </a:tc>
                <a:tc>
                  <a:txBody>
                    <a:bodyPr/>
                    <a:lstStyle/>
                    <a:p>
                      <a:pPr eaLnBrk="1" hangingPunct="1"/>
                      <a:r>
                        <a:rPr lang="en-US" sz="1300" b="0" dirty="0">
                          <a:solidFill>
                            <a:schemeClr val="dk1"/>
                          </a:solidFill>
                          <a:latin typeface="Calibri" panose="020F0502020204030204" pitchFamily="34" charset="0"/>
                          <a:ea typeface="+mn-ea"/>
                          <a:cs typeface="+mn-cs"/>
                          <a:sym typeface="Arial"/>
                        </a:rPr>
                        <a:t>Insecure File Upload </a:t>
                      </a:r>
                      <a:r>
                        <a:rPr lang="en-US" sz="1300" b="0" dirty="0" err="1">
                          <a:solidFill>
                            <a:schemeClr val="dk1"/>
                          </a:solidFill>
                          <a:latin typeface="Calibri" panose="020F0502020204030204" pitchFamily="34" charset="0"/>
                          <a:ea typeface="+mn-ea"/>
                          <a:cs typeface="+mn-cs"/>
                          <a:sym typeface="Arial"/>
                        </a:rPr>
                        <a:t>Vunerability</a:t>
                      </a:r>
                      <a:endParaRPr lang="en-US" sz="1300" b="0" dirty="0">
                        <a:solidFill>
                          <a:schemeClr val="dk1"/>
                        </a:solidFill>
                        <a:latin typeface="Calibri" panose="020F0502020204030204" pitchFamily="34" charset="0"/>
                        <a:ea typeface="+mn-ea"/>
                        <a:cs typeface="+mn-cs"/>
                        <a:sym typeface="Arial"/>
                      </a:endParaRPr>
                    </a:p>
                  </a:txBody>
                  <a:tcPr marL="82988" marR="82988" marT="41494" marB="41494"/>
                </a:tc>
                <a:tc>
                  <a:txBody>
                    <a:bodyPr/>
                    <a:lstStyle/>
                    <a:p>
                      <a:pPr algn="ctr"/>
                      <a:r>
                        <a:rPr lang="en-US" sz="1300" b="0" dirty="0">
                          <a:latin typeface="Calibri" panose="020F0502020204030204" pitchFamily="34" charset="0"/>
                        </a:rPr>
                        <a:t>4</a:t>
                      </a:r>
                    </a:p>
                  </a:txBody>
                  <a:tcPr marL="82988" marR="82988" marT="41494" marB="41494"/>
                </a:tc>
                <a:extLst>
                  <a:ext uri="{0D108BD9-81ED-4DB2-BD59-A6C34878D82A}">
                    <a16:rowId xmlns:a16="http://schemas.microsoft.com/office/drawing/2014/main" val="3829062719"/>
                  </a:ext>
                </a:extLst>
              </a:tr>
              <a:tr h="327341">
                <a:tc>
                  <a:txBody>
                    <a:bodyPr/>
                    <a:lstStyle/>
                    <a:p>
                      <a:pPr algn="ctr" eaLnBrk="1" hangingPunct="1"/>
                      <a:r>
                        <a:rPr lang="en-US" sz="1300" b="0" dirty="0">
                          <a:solidFill>
                            <a:schemeClr val="dk1"/>
                          </a:solidFill>
                          <a:latin typeface="Calibri" panose="020F0502020204030204" pitchFamily="34" charset="0"/>
                          <a:ea typeface="+mn-ea"/>
                          <a:cs typeface="+mn-cs"/>
                          <a:sym typeface="Arial"/>
                        </a:rPr>
                        <a:t>14</a:t>
                      </a:r>
                    </a:p>
                  </a:txBody>
                  <a:tcPr marL="82988" marR="82988" marT="41494" marB="41494"/>
                </a:tc>
                <a:tc>
                  <a:txBody>
                    <a:bodyPr/>
                    <a:lstStyle/>
                    <a:p>
                      <a:pPr algn="ctr"/>
                      <a:r>
                        <a:rPr lang="en-US" sz="1300" b="0" dirty="0">
                          <a:latin typeface="Calibri" panose="020F0502020204030204" pitchFamily="34" charset="0"/>
                        </a:rPr>
                        <a:t>Severe</a:t>
                      </a:r>
                    </a:p>
                  </a:txBody>
                  <a:tcPr marL="82988" marR="82988" marT="41494" marB="41494"/>
                </a:tc>
                <a:tc>
                  <a:txBody>
                    <a:bodyPr/>
                    <a:lstStyle/>
                    <a:p>
                      <a:pPr eaLnBrk="1" hangingPunct="1"/>
                      <a:r>
                        <a:rPr lang="en-US" sz="1300" b="0" dirty="0">
                          <a:solidFill>
                            <a:schemeClr val="dk1"/>
                          </a:solidFill>
                          <a:latin typeface="Calibri" panose="020F0502020204030204" pitchFamily="34" charset="0"/>
                          <a:ea typeface="+mn-ea"/>
                          <a:cs typeface="+mn-cs"/>
                          <a:sym typeface="Arial"/>
                        </a:rPr>
                        <a:t>Client Side Filters</a:t>
                      </a:r>
                    </a:p>
                  </a:txBody>
                  <a:tcPr marL="82988" marR="82988" marT="41494" marB="41494"/>
                </a:tc>
                <a:tc>
                  <a:txBody>
                    <a:bodyPr/>
                    <a:lstStyle/>
                    <a:p>
                      <a:pPr algn="ctr"/>
                      <a:r>
                        <a:rPr lang="en-US" sz="1300" b="0" dirty="0">
                          <a:latin typeface="Calibri" panose="020F0502020204030204" pitchFamily="34" charset="0"/>
                        </a:rPr>
                        <a:t>1</a:t>
                      </a:r>
                    </a:p>
                  </a:txBody>
                  <a:tcPr marL="82988" marR="82988" marT="41494" marB="41494"/>
                </a:tc>
                <a:extLst>
                  <a:ext uri="{0D108BD9-81ED-4DB2-BD59-A6C34878D82A}">
                    <a16:rowId xmlns:a16="http://schemas.microsoft.com/office/drawing/2014/main" val="150106610"/>
                  </a:ext>
                </a:extLst>
              </a:tr>
              <a:tr h="327341">
                <a:tc>
                  <a:txBody>
                    <a:bodyPr/>
                    <a:lstStyle/>
                    <a:p>
                      <a:pPr algn="ctr" eaLnBrk="1" hangingPunct="1"/>
                      <a:r>
                        <a:rPr lang="en-US" sz="1300" b="0" dirty="0">
                          <a:solidFill>
                            <a:schemeClr val="dk1"/>
                          </a:solidFill>
                          <a:latin typeface="Calibri" panose="020F0502020204030204" pitchFamily="34" charset="0"/>
                          <a:ea typeface="+mn-ea"/>
                          <a:cs typeface="+mn-cs"/>
                          <a:sym typeface="Arial"/>
                        </a:rPr>
                        <a:t>15</a:t>
                      </a:r>
                    </a:p>
                  </a:txBody>
                  <a:tcPr marL="82988" marR="82988" marT="41494" marB="41494"/>
                </a:tc>
                <a:tc>
                  <a:txBody>
                    <a:bodyPr/>
                    <a:lstStyle/>
                    <a:p>
                      <a:pPr algn="ctr"/>
                      <a:r>
                        <a:rPr lang="en-US" sz="1300" b="0" dirty="0">
                          <a:latin typeface="Calibri" panose="020F0502020204030204" pitchFamily="34" charset="0"/>
                        </a:rPr>
                        <a:t>Moderate</a:t>
                      </a:r>
                    </a:p>
                  </a:txBody>
                  <a:tcPr marL="82988" marR="82988" marT="41494" marB="41494"/>
                </a:tc>
                <a:tc>
                  <a:txBody>
                    <a:bodyPr/>
                    <a:lstStyle/>
                    <a:p>
                      <a:pPr eaLnBrk="1" hangingPunct="1"/>
                      <a:r>
                        <a:rPr lang="en-US" sz="1300" b="0" dirty="0">
                          <a:solidFill>
                            <a:schemeClr val="dk1"/>
                          </a:solidFill>
                          <a:latin typeface="Calibri" panose="020F0502020204030204" pitchFamily="34" charset="0"/>
                          <a:ea typeface="+mn-ea"/>
                          <a:cs typeface="+mn-cs"/>
                          <a:sym typeface="Arial"/>
                        </a:rPr>
                        <a:t>Server Misconfiguration</a:t>
                      </a:r>
                    </a:p>
                  </a:txBody>
                  <a:tcPr marL="82988" marR="82988" marT="41494" marB="41494"/>
                </a:tc>
                <a:tc>
                  <a:txBody>
                    <a:bodyPr/>
                    <a:lstStyle/>
                    <a:p>
                      <a:pPr algn="ctr"/>
                      <a:r>
                        <a:rPr lang="en-US" sz="1300" b="0" dirty="0">
                          <a:latin typeface="Calibri" panose="020F0502020204030204" pitchFamily="34" charset="0"/>
                        </a:rPr>
                        <a:t>2</a:t>
                      </a:r>
                    </a:p>
                  </a:txBody>
                  <a:tcPr marL="82988" marR="82988" marT="41494" marB="41494"/>
                </a:tc>
                <a:extLst>
                  <a:ext uri="{0D108BD9-81ED-4DB2-BD59-A6C34878D82A}">
                    <a16:rowId xmlns:a16="http://schemas.microsoft.com/office/drawing/2014/main" val="2111343615"/>
                  </a:ext>
                </a:extLst>
              </a:tr>
              <a:tr h="327341">
                <a:tc>
                  <a:txBody>
                    <a:bodyPr/>
                    <a:lstStyle/>
                    <a:p>
                      <a:pPr algn="ctr" eaLnBrk="1" hangingPunct="1"/>
                      <a:r>
                        <a:rPr lang="en-US" sz="1300" b="0" dirty="0">
                          <a:solidFill>
                            <a:schemeClr val="dk1"/>
                          </a:solidFill>
                          <a:latin typeface="Calibri" panose="020F0502020204030204" pitchFamily="34" charset="0"/>
                          <a:ea typeface="+mn-ea"/>
                          <a:cs typeface="+mn-cs"/>
                          <a:sym typeface="Arial"/>
                        </a:rPr>
                        <a:t>16</a:t>
                      </a:r>
                    </a:p>
                  </a:txBody>
                  <a:tcPr marL="82988" marR="82988" marT="41494" marB="41494"/>
                </a:tc>
                <a:tc>
                  <a:txBody>
                    <a:bodyPr/>
                    <a:lstStyle/>
                    <a:p>
                      <a:pPr algn="ctr"/>
                      <a:r>
                        <a:rPr lang="en-US" sz="1300" b="0" dirty="0">
                          <a:latin typeface="Calibri" panose="020F0502020204030204" pitchFamily="34" charset="0"/>
                        </a:rPr>
                        <a:t>Critical</a:t>
                      </a:r>
                    </a:p>
                  </a:txBody>
                  <a:tcPr marL="82988" marR="82988" marT="41494" marB="41494"/>
                </a:tc>
                <a:tc>
                  <a:txBody>
                    <a:bodyPr/>
                    <a:lstStyle/>
                    <a:p>
                      <a:pPr eaLnBrk="1" hangingPunct="1"/>
                      <a:r>
                        <a:rPr lang="en-US" sz="1300" b="0" dirty="0">
                          <a:solidFill>
                            <a:schemeClr val="dk1"/>
                          </a:solidFill>
                          <a:latin typeface="Calibri" panose="020F0502020204030204" pitchFamily="34" charset="0"/>
                          <a:ea typeface="+mn-ea"/>
                          <a:cs typeface="+mn-cs"/>
                          <a:sym typeface="Arial"/>
                        </a:rPr>
                        <a:t>Cross Site Request Forgery</a:t>
                      </a:r>
                    </a:p>
                  </a:txBody>
                  <a:tcPr marL="82988" marR="82988" marT="41494" marB="41494"/>
                </a:tc>
                <a:tc>
                  <a:txBody>
                    <a:bodyPr/>
                    <a:lstStyle/>
                    <a:p>
                      <a:pPr algn="ctr"/>
                      <a:r>
                        <a:rPr lang="en-US" sz="1300" b="0" dirty="0">
                          <a:latin typeface="Calibri" panose="020F0502020204030204" pitchFamily="34" charset="0"/>
                        </a:rPr>
                        <a:t>2</a:t>
                      </a:r>
                    </a:p>
                  </a:txBody>
                  <a:tcPr marL="82988" marR="82988" marT="41494" marB="41494"/>
                </a:tc>
                <a:extLst>
                  <a:ext uri="{0D108BD9-81ED-4DB2-BD59-A6C34878D82A}">
                    <a16:rowId xmlns:a16="http://schemas.microsoft.com/office/drawing/2014/main" val="4246210330"/>
                  </a:ext>
                </a:extLst>
              </a:tr>
              <a:tr h="327341">
                <a:tc>
                  <a:txBody>
                    <a:bodyPr/>
                    <a:lstStyle/>
                    <a:p>
                      <a:pPr algn="ctr" eaLnBrk="1" hangingPunct="1"/>
                      <a:r>
                        <a:rPr lang="en-US" sz="1300" b="0" dirty="0">
                          <a:solidFill>
                            <a:schemeClr val="dk1"/>
                          </a:solidFill>
                          <a:latin typeface="Calibri" panose="020F0502020204030204" pitchFamily="34" charset="0"/>
                          <a:ea typeface="+mn-ea"/>
                          <a:cs typeface="+mn-cs"/>
                          <a:sym typeface="Arial"/>
                        </a:rPr>
                        <a:t>17</a:t>
                      </a:r>
                    </a:p>
                  </a:txBody>
                  <a:tcPr marL="82988" marR="82988" marT="41494" marB="41494"/>
                </a:tc>
                <a:tc>
                  <a:txBody>
                    <a:bodyPr/>
                    <a:lstStyle/>
                    <a:p>
                      <a:pPr algn="ctr"/>
                      <a:r>
                        <a:rPr lang="en-US" sz="1300" b="0" dirty="0">
                          <a:latin typeface="Calibri" panose="020F0502020204030204" pitchFamily="34" charset="0"/>
                        </a:rPr>
                        <a:t>Critical</a:t>
                      </a:r>
                    </a:p>
                  </a:txBody>
                  <a:tcPr marL="82988" marR="82988" marT="41494" marB="41494"/>
                </a:tc>
                <a:tc>
                  <a:txBody>
                    <a:bodyPr/>
                    <a:lstStyle/>
                    <a:p>
                      <a:pPr eaLnBrk="1" hangingPunct="1"/>
                      <a:r>
                        <a:rPr lang="en-US" sz="1300" b="0" dirty="0">
                          <a:solidFill>
                            <a:schemeClr val="dk1"/>
                          </a:solidFill>
                          <a:latin typeface="Calibri" panose="020F0502020204030204" pitchFamily="34" charset="0"/>
                          <a:ea typeface="+mn-ea"/>
                          <a:cs typeface="+mn-cs"/>
                          <a:sym typeface="Arial"/>
                        </a:rPr>
                        <a:t>Component With Known </a:t>
                      </a:r>
                      <a:r>
                        <a:rPr lang="en-US" sz="1300" b="0" dirty="0" err="1">
                          <a:solidFill>
                            <a:schemeClr val="dk1"/>
                          </a:solidFill>
                          <a:latin typeface="Calibri" panose="020F0502020204030204" pitchFamily="34" charset="0"/>
                          <a:ea typeface="+mn-ea"/>
                          <a:cs typeface="+mn-cs"/>
                          <a:sym typeface="Arial"/>
                        </a:rPr>
                        <a:t>Vunerability</a:t>
                      </a:r>
                      <a:endParaRPr lang="en-US" sz="1300" b="0" dirty="0">
                        <a:solidFill>
                          <a:schemeClr val="dk1"/>
                        </a:solidFill>
                        <a:latin typeface="Calibri" panose="020F0502020204030204" pitchFamily="34" charset="0"/>
                        <a:ea typeface="+mn-ea"/>
                        <a:cs typeface="+mn-cs"/>
                        <a:sym typeface="Arial"/>
                      </a:endParaRPr>
                    </a:p>
                  </a:txBody>
                  <a:tcPr marL="82988" marR="82988" marT="41494" marB="41494"/>
                </a:tc>
                <a:tc>
                  <a:txBody>
                    <a:bodyPr/>
                    <a:lstStyle/>
                    <a:p>
                      <a:pPr algn="ctr"/>
                      <a:r>
                        <a:rPr lang="en-US" sz="1300" b="0" dirty="0">
                          <a:latin typeface="Calibri" panose="020F0502020204030204" pitchFamily="34" charset="0"/>
                        </a:rPr>
                        <a:t>1</a:t>
                      </a:r>
                    </a:p>
                  </a:txBody>
                  <a:tcPr marL="82988" marR="82988" marT="41494" marB="41494"/>
                </a:tc>
                <a:extLst>
                  <a:ext uri="{0D108BD9-81ED-4DB2-BD59-A6C34878D82A}">
                    <a16:rowId xmlns:a16="http://schemas.microsoft.com/office/drawing/2014/main" val="3191551627"/>
                  </a:ext>
                </a:extLst>
              </a:tr>
            </a:tbl>
          </a:graphicData>
        </a:graphic>
      </p:graphicFrame>
      <p:sp>
        <p:nvSpPr>
          <p:cNvPr id="3" name="Title 2"/>
          <p:cNvSpPr>
            <a:spLocks noGrp="1"/>
          </p:cNvSpPr>
          <p:nvPr>
            <p:ph type="title"/>
          </p:nvPr>
        </p:nvSpPr>
        <p:spPr>
          <a:xfrm>
            <a:off x="838200" y="-315595"/>
            <a:ext cx="10515600" cy="1325563"/>
          </a:xfrm>
        </p:spPr>
        <p:txBody>
          <a:bodyPr>
            <a:normAutofit/>
          </a:bodyPr>
          <a:lstStyle/>
          <a:p>
            <a:r>
              <a:rPr lang="en-IN" sz="4000" b="1" dirty="0"/>
              <a:t>Vulnerabilities:</a:t>
            </a:r>
          </a:p>
        </p:txBody>
      </p:sp>
    </p:spTree>
    <p:extLst>
      <p:ext uri="{BB962C8B-B14F-4D97-AF65-F5344CB8AC3E}">
        <p14:creationId xmlns:p14="http://schemas.microsoft.com/office/powerpoint/2010/main" val="3641572519"/>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p:txBody>
          <a:bodyPr/>
          <a:lstStyle/>
          <a:p>
            <a:pPr lvl="0"/>
            <a:fld id="{86CB4B4D-7CA3-9044-876B-883B54F8677D}" type="slidenum">
              <a:rPr lang="uk-UA" smtClean="0"/>
              <a:t>40</a:t>
            </a:fld>
            <a:endParaRPr lang="uk-UA"/>
          </a:p>
        </p:txBody>
      </p:sp>
      <p:sp>
        <p:nvSpPr>
          <p:cNvPr id="3" name="Title 2"/>
          <p:cNvSpPr>
            <a:spLocks noGrp="1"/>
          </p:cNvSpPr>
          <p:nvPr>
            <p:ph type="title"/>
          </p:nvPr>
        </p:nvSpPr>
        <p:spPr/>
        <p:txBody>
          <a:bodyPr/>
          <a:lstStyle/>
          <a:p>
            <a:r>
              <a:rPr lang="en-IN" dirty="0"/>
              <a:t>5. Cross Site Scripting (XSS)</a:t>
            </a:r>
          </a:p>
        </p:txBody>
      </p:sp>
      <p:graphicFrame>
        <p:nvGraphicFramePr>
          <p:cNvPr id="6" name="Table 5"/>
          <p:cNvGraphicFramePr>
            <a:graphicFrameLocks noGrp="1"/>
          </p:cNvGraphicFramePr>
          <p:nvPr>
            <p:extLst>
              <p:ext uri="{D42A27DB-BD31-4B8C-83A1-F6EECF244321}">
                <p14:modId xmlns:p14="http://schemas.microsoft.com/office/powerpoint/2010/main" val="2646093125"/>
              </p:ext>
            </p:extLst>
          </p:nvPr>
        </p:nvGraphicFramePr>
        <p:xfrm>
          <a:off x="1732123" y="1283865"/>
          <a:ext cx="7402352" cy="3833504"/>
        </p:xfrm>
        <a:graphic>
          <a:graphicData uri="http://schemas.openxmlformats.org/drawingml/2006/table">
            <a:tbl>
              <a:tblPr firstRow="1" bandRow="1">
                <a:tableStyleId>{5C22544A-7EE6-4342-B048-85BDC9FD1C3A}</a:tableStyleId>
              </a:tblPr>
              <a:tblGrid>
                <a:gridCol w="1290319">
                  <a:extLst>
                    <a:ext uri="{9D8B030D-6E8A-4147-A177-3AD203B41FA5}">
                      <a16:colId xmlns:a16="http://schemas.microsoft.com/office/drawing/2014/main" val="20000"/>
                    </a:ext>
                  </a:extLst>
                </a:gridCol>
                <a:gridCol w="6112033">
                  <a:extLst>
                    <a:ext uri="{9D8B030D-6E8A-4147-A177-3AD203B41FA5}">
                      <a16:colId xmlns:a16="http://schemas.microsoft.com/office/drawing/2014/main" val="20001"/>
                    </a:ext>
                  </a:extLst>
                </a:gridCol>
              </a:tblGrid>
              <a:tr h="182485">
                <a:tc>
                  <a:txBody>
                    <a:bodyPr/>
                    <a:lstStyle/>
                    <a:p>
                      <a:pPr algn="ctr"/>
                      <a:endParaRPr lang="en-US" sz="1200" dirty="0"/>
                    </a:p>
                  </a:txBody>
                  <a:tcPr marL="82988" marR="82988"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p>
                  </a:txBody>
                  <a:tcPr marL="82988" marR="82988"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641662">
                <a:tc rowSpan="2">
                  <a:txBody>
                    <a:bodyPr/>
                    <a:lstStyle/>
                    <a:p>
                      <a:pPr algn="ctr"/>
                      <a:r>
                        <a:rPr lang="en-IN" sz="1200" dirty="0" err="1">
                          <a:solidFill>
                            <a:srgbClr val="FFFFFF"/>
                          </a:solidFill>
                          <a:latin typeface="Calibri" panose="020F0502020204030204" pitchFamily="34" charset="0"/>
                        </a:rPr>
                        <a:t>Temprory</a:t>
                      </a:r>
                      <a:r>
                        <a:rPr lang="en-IN" sz="1200" dirty="0">
                          <a:solidFill>
                            <a:srgbClr val="FFFFFF"/>
                          </a:solidFill>
                          <a:latin typeface="Calibri" panose="020F0502020204030204" pitchFamily="34" charset="0"/>
                        </a:rPr>
                        <a:t> Cross Site Scripting</a:t>
                      </a:r>
                      <a:br>
                        <a:rPr lang="en-IN" sz="1200" dirty="0">
                          <a:solidFill>
                            <a:srgbClr val="FFFFFF"/>
                          </a:solidFill>
                          <a:latin typeface="Calibri" panose="020F0502020204030204" pitchFamily="34" charset="0"/>
                        </a:rPr>
                      </a:br>
                      <a:r>
                        <a:rPr lang="en-US" sz="1100" dirty="0">
                          <a:solidFill>
                            <a:srgbClr val="FFFFFF"/>
                          </a:solidFill>
                          <a:latin typeface="Calibri" panose="020F0502020204030204" pitchFamily="34" charset="0"/>
                        </a:rPr>
                        <a:t>(Critical)</a:t>
                      </a:r>
                    </a:p>
                  </a:txBody>
                  <a:tcPr marL="82988" marR="82988" marT="41494" marB="414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r>
                        <a:rPr lang="en-US" sz="1100" dirty="0">
                          <a:solidFill>
                            <a:schemeClr val="tx1"/>
                          </a:solidFill>
                          <a:latin typeface="Calibri" panose="020F0502020204030204" pitchFamily="34" charset="0"/>
                        </a:rPr>
                        <a:t> </a:t>
                      </a:r>
                    </a:p>
                    <a:p>
                      <a:r>
                        <a:rPr lang="en-US" sz="1100" baseline="0" dirty="0">
                          <a:solidFill>
                            <a:schemeClr val="tx1"/>
                          </a:solidFill>
                          <a:latin typeface="Calibri" panose="020F0502020204030204" pitchFamily="34" charset="0"/>
                        </a:rPr>
                        <a:t>Similar issue is found on below modules too</a:t>
                      </a:r>
                      <a:endParaRPr lang="en-US" sz="1100" dirty="0">
                        <a:solidFill>
                          <a:schemeClr val="tx1"/>
                        </a:solidFill>
                        <a:latin typeface="Calibri" panose="020F0502020204030204" pitchFamily="34" charset="0"/>
                        <a:cs typeface="Calibri" panose="020F0502020204030204" pitchFamily="34" charset="0"/>
                      </a:endParaRPr>
                    </a:p>
                    <a:p>
                      <a:endParaRPr lang="en-US" sz="1100" dirty="0">
                        <a:solidFill>
                          <a:schemeClr val="tx1"/>
                        </a:solidFill>
                        <a:latin typeface="Calibri" panose="020F0502020204030204" pitchFamily="34" charset="0"/>
                      </a:endParaRPr>
                    </a:p>
                    <a:p>
                      <a:r>
                        <a:rPr lang="en-US" sz="1100" b="1" dirty="0">
                          <a:solidFill>
                            <a:schemeClr val="tx1"/>
                          </a:solidFill>
                          <a:latin typeface="Calibri" panose="020F0502020204030204" pitchFamily="34" charset="0"/>
                        </a:rPr>
                        <a:t>Affected URL :</a:t>
                      </a:r>
                      <a:endParaRPr lang="en-US" sz="1100" b="0" i="0" u="none" strike="noStrike" dirty="0">
                        <a:solidFill>
                          <a:schemeClr val="tx1"/>
                        </a:solidFill>
                        <a:effectLst/>
                        <a:latin typeface="Calibri" panose="020F0502020204030204" pitchFamily="34" charset="0"/>
                        <a:ea typeface="+mn-ea"/>
                        <a:cs typeface="+mn-cs"/>
                        <a:sym typeface="Arial"/>
                      </a:endParaRPr>
                    </a:p>
                    <a:p>
                      <a:pPr marL="285750" indent="-285750">
                        <a:buFont typeface="Arial" panose="020B0604020202020204" pitchFamily="34" charset="0"/>
                        <a:buChar char="•"/>
                      </a:pPr>
                      <a:r>
                        <a:rPr lang="en-US" sz="1100" b="0" i="0" u="none" strike="noStrike" dirty="0">
                          <a:solidFill>
                            <a:schemeClr val="dk1"/>
                          </a:solidFill>
                          <a:effectLst/>
                          <a:latin typeface="Calibri" panose="020F0502020204030204" pitchFamily="34" charset="0"/>
                          <a:ea typeface="+mn-ea"/>
                          <a:cs typeface="Calibri" panose="020F0502020204030204" pitchFamily="34" charset="0"/>
                          <a:sym typeface="Arial"/>
                        </a:rPr>
                        <a:t>http://13.232.110.86/profile/2/edit/</a:t>
                      </a:r>
                      <a:endParaRPr lang="en-US" sz="1100" b="1" dirty="0">
                        <a:solidFill>
                          <a:schemeClr val="tx1"/>
                        </a:solidFill>
                        <a:latin typeface="Calibri" panose="020F0502020204030204" pitchFamily="34" charset="0"/>
                      </a:endParaRPr>
                    </a:p>
                    <a:p>
                      <a:pPr marL="0" marR="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b="1" dirty="0">
                        <a:solidFill>
                          <a:schemeClr val="tx1"/>
                        </a:solidFill>
                        <a:latin typeface="Calibri" panose="020F0502020204030204" pitchFamily="34" charset="0"/>
                      </a:endParaRPr>
                    </a:p>
                    <a:p>
                      <a:pPr marL="0" marR="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dirty="0">
                          <a:solidFill>
                            <a:schemeClr val="tx1"/>
                          </a:solidFill>
                          <a:latin typeface="Calibri" panose="020F0502020204030204" pitchFamily="34" charset="0"/>
                        </a:rPr>
                        <a:t>Affected</a:t>
                      </a:r>
                      <a:r>
                        <a:rPr lang="en-US" sz="1100" b="1" baseline="0" dirty="0">
                          <a:solidFill>
                            <a:schemeClr val="tx1"/>
                          </a:solidFill>
                          <a:latin typeface="Calibri" panose="020F0502020204030204" pitchFamily="34" charset="0"/>
                        </a:rPr>
                        <a:t> Parameters</a:t>
                      </a:r>
                      <a:r>
                        <a:rPr lang="en-US" sz="1100" b="1" dirty="0">
                          <a:solidFill>
                            <a:schemeClr val="tx1"/>
                          </a:solidFill>
                          <a:latin typeface="Calibri" panose="020F0502020204030204" pitchFamily="34" charset="0"/>
                        </a:rPr>
                        <a:t> :</a:t>
                      </a:r>
                      <a:endParaRPr lang="en-US" sz="1100" b="0" dirty="0">
                        <a:solidFill>
                          <a:schemeClr val="tx1"/>
                        </a:solidFill>
                        <a:latin typeface="Calibri" panose="020F0502020204030204" pitchFamily="34" charset="0"/>
                      </a:endParaRPr>
                    </a:p>
                    <a:p>
                      <a:pPr marL="285750" indent="-285750">
                        <a:buFont typeface="Arial" panose="020B0604020202020204" pitchFamily="34" charset="0"/>
                        <a:buChar char="•"/>
                      </a:pPr>
                      <a:r>
                        <a:rPr lang="en-US" sz="1100" b="0" dirty="0">
                          <a:solidFill>
                            <a:schemeClr val="tx1"/>
                          </a:solidFill>
                          <a:latin typeface="Calibri" panose="020F0502020204030204" pitchFamily="34" charset="0"/>
                        </a:rPr>
                        <a:t>address – (POST Parameter)</a:t>
                      </a:r>
                      <a:endParaRPr lang="en-US" sz="1100" b="0" baseline="0" dirty="0">
                        <a:solidFill>
                          <a:schemeClr val="tx1"/>
                        </a:solidFill>
                        <a:latin typeface="Calibri" panose="020F0502020204030204" pitchFamily="34" charset="0"/>
                      </a:endParaRPr>
                    </a:p>
                    <a:p>
                      <a:pPr marL="285750" indent="-285750">
                        <a:buFont typeface="Arial" panose="020B0604020202020204" pitchFamily="34" charset="0"/>
                        <a:buChar char="•"/>
                      </a:pPr>
                      <a:endParaRPr lang="en-US" sz="1100" b="0" baseline="0" dirty="0">
                        <a:solidFill>
                          <a:schemeClr val="tx1"/>
                        </a:solidFill>
                        <a:latin typeface="Calibri" panose="020F0502020204030204" pitchFamily="34" charset="0"/>
                      </a:endParaRPr>
                    </a:p>
                    <a:p>
                      <a:pPr marL="0" indent="0">
                        <a:buFont typeface="Arial" panose="020B0604020202020204" pitchFamily="34" charset="0"/>
                        <a:buNone/>
                      </a:pPr>
                      <a:r>
                        <a:rPr lang="en-US" sz="1100" b="1" baseline="0" dirty="0">
                          <a:solidFill>
                            <a:schemeClr val="tx1"/>
                          </a:solidFill>
                          <a:latin typeface="Calibri" panose="020F0502020204030204" pitchFamily="34" charset="0"/>
                        </a:rPr>
                        <a:t>Payload:</a:t>
                      </a:r>
                    </a:p>
                    <a:p>
                      <a:pPr marL="285750" indent="-285750">
                        <a:buFont typeface="Arial" panose="020B0604020202020204" pitchFamily="34" charset="0"/>
                        <a:buChar char="•"/>
                      </a:pPr>
                      <a:r>
                        <a:rPr lang="en-US" sz="1100" b="0" baseline="0" dirty="0">
                          <a:solidFill>
                            <a:schemeClr val="tx1"/>
                          </a:solidFill>
                          <a:latin typeface="Calibri" panose="020F0502020204030204" pitchFamily="34" charset="0"/>
                        </a:rPr>
                        <a:t>&lt;script&gt;alert("This is </a:t>
                      </a:r>
                      <a:r>
                        <a:rPr lang="en-US" sz="1100" b="0" baseline="0" dirty="0" err="1">
                          <a:solidFill>
                            <a:schemeClr val="tx1"/>
                          </a:solidFill>
                          <a:latin typeface="Calibri" panose="020F0502020204030204" pitchFamily="34" charset="0"/>
                        </a:rPr>
                        <a:t>Temprory</a:t>
                      </a:r>
                      <a:r>
                        <a:rPr lang="en-US" sz="1100" b="0" baseline="0" dirty="0">
                          <a:solidFill>
                            <a:schemeClr val="tx1"/>
                          </a:solidFill>
                          <a:latin typeface="Calibri" panose="020F0502020204030204" pitchFamily="34" charset="0"/>
                        </a:rPr>
                        <a:t> XSS")&lt;/script&gt;</a:t>
                      </a:r>
                      <a:endParaRPr lang="en-US" sz="1100" b="0" dirty="0">
                        <a:solidFill>
                          <a:schemeClr val="tx1"/>
                        </a:solidFill>
                        <a:latin typeface="Calibri" panose="020F0502020204030204" pitchFamily="34" charset="0"/>
                      </a:endParaRPr>
                    </a:p>
                    <a:p>
                      <a:pPr marL="0" indent="0">
                        <a:buFont typeface="Arial" panose="020B0604020202020204" pitchFamily="34" charset="0"/>
                        <a:buNone/>
                      </a:pPr>
                      <a:endParaRPr lang="en-US" sz="1100" b="0" dirty="0">
                        <a:solidFill>
                          <a:schemeClr val="tx1"/>
                        </a:solidFill>
                        <a:latin typeface="Calibri" panose="020F0502020204030204" pitchFamily="34" charset="0"/>
                      </a:endParaRPr>
                    </a:p>
                    <a:p>
                      <a:pPr marL="285750" indent="-285750">
                        <a:buFont typeface="Arial" panose="020B0604020202020204" pitchFamily="34" charset="0"/>
                        <a:buChar char="•"/>
                      </a:pPr>
                      <a:endParaRPr lang="en-US" sz="1100" b="0" dirty="0">
                        <a:solidFill>
                          <a:schemeClr val="tx1"/>
                        </a:solidFill>
                        <a:latin typeface="Calibri" panose="020F0502020204030204" pitchFamily="34" charset="0"/>
                      </a:endParaRPr>
                    </a:p>
                  </a:txBody>
                  <a:tcPr marL="82988" marR="82988" marT="41494" marB="4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925974">
                <a:tc vMerge="1">
                  <a:txBody>
                    <a:bodyPr/>
                    <a:lstStyle/>
                    <a:p>
                      <a:endParaRPr lang="en-IN"/>
                    </a:p>
                  </a:txBody>
                  <a:tcPr/>
                </a:tc>
                <a:tc>
                  <a:txBody>
                    <a:bodyPr/>
                    <a:lstStyle/>
                    <a:p>
                      <a:endParaRPr lang="en-US" sz="1100" b="0" dirty="0">
                        <a:solidFill>
                          <a:schemeClr val="tx1"/>
                        </a:solidFill>
                        <a:latin typeface="Calibri" panose="020F0502020204030204" pitchFamily="34" charset="0"/>
                      </a:endParaRPr>
                    </a:p>
                  </a:txBody>
                  <a:tcPr marL="82988" marR="82988" marT="41494" marB="4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2" name="Rectangle 1">
            <a:extLst>
              <a:ext uri="{FF2B5EF4-FFF2-40B4-BE49-F238E27FC236}">
                <a16:creationId xmlns:a16="http://schemas.microsoft.com/office/drawing/2014/main" id="{E17D5ED0-E5D5-4432-88D4-9928751EF5E6}"/>
              </a:ext>
            </a:extLst>
          </p:cNvPr>
          <p:cNvSpPr/>
          <p:nvPr/>
        </p:nvSpPr>
        <p:spPr>
          <a:xfrm>
            <a:off x="3068320" y="3962400"/>
            <a:ext cx="6024880" cy="436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932149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IN" dirty="0"/>
              <a:t>Observation</a:t>
            </a:r>
          </a:p>
        </p:txBody>
      </p:sp>
      <p:sp>
        <p:nvSpPr>
          <p:cNvPr id="3" name="Text Placeholder 2"/>
          <p:cNvSpPr>
            <a:spLocks noGrp="1"/>
          </p:cNvSpPr>
          <p:nvPr>
            <p:ph type="body" idx="1"/>
          </p:nvPr>
        </p:nvSpPr>
        <p:spPr>
          <a:xfrm>
            <a:off x="838200" y="1050870"/>
            <a:ext cx="10515600" cy="4351338"/>
          </a:xfrm>
        </p:spPr>
        <p:txBody>
          <a:bodyPr>
            <a:normAutofit/>
          </a:bodyPr>
          <a:lstStyle/>
          <a:p>
            <a:pPr marL="0" indent="0">
              <a:buNone/>
            </a:pPr>
            <a:r>
              <a:rPr lang="en-IN" sz="2000" dirty="0"/>
              <a:t>Navigate to </a:t>
            </a:r>
            <a:r>
              <a:rPr lang="en-US" sz="2000" dirty="0">
                <a:solidFill>
                  <a:schemeClr val="dk1"/>
                </a:solidFill>
                <a:latin typeface="Calibri" panose="020F0502020204030204" pitchFamily="34" charset="0"/>
                <a:cs typeface="Calibri" panose="020F0502020204030204" pitchFamily="34" charset="0"/>
                <a:sym typeface="Arial"/>
              </a:rPr>
              <a:t>http://13.232.110.86/products/details.php?p_id=8</a:t>
            </a:r>
          </a:p>
          <a:p>
            <a:pPr marL="0" indent="0">
              <a:buNone/>
            </a:pPr>
            <a:r>
              <a:rPr lang="en-US" sz="2000" dirty="0">
                <a:solidFill>
                  <a:schemeClr val="dk1"/>
                </a:solidFill>
                <a:latin typeface="Calibri" panose="020F0502020204030204" pitchFamily="34" charset="0"/>
                <a:cs typeface="Calibri" panose="020F0502020204030204" pitchFamily="34" charset="0"/>
                <a:sym typeface="Arial"/>
              </a:rPr>
              <a:t>You will see Reviews to enter for product.</a:t>
            </a:r>
            <a:endParaRPr lang="en-US" sz="2000" b="0" i="0" u="none" strike="noStrike" dirty="0">
              <a:solidFill>
                <a:schemeClr val="dk1"/>
              </a:solidFill>
              <a:effectLst/>
              <a:latin typeface="Calibri" panose="020F0502020204030204" pitchFamily="34" charset="0"/>
              <a:ea typeface="+mn-ea"/>
              <a:cs typeface="Calibri" panose="020F0502020204030204" pitchFamily="34" charset="0"/>
              <a:sym typeface="Arial"/>
            </a:endParaRPr>
          </a:p>
          <a:p>
            <a:endParaRPr lang="en-IN" sz="2000" dirty="0"/>
          </a:p>
        </p:txBody>
      </p:sp>
      <p:pic>
        <p:nvPicPr>
          <p:cNvPr id="10" name="Picture 9">
            <a:extLst>
              <a:ext uri="{FF2B5EF4-FFF2-40B4-BE49-F238E27FC236}">
                <a16:creationId xmlns:a16="http://schemas.microsoft.com/office/drawing/2014/main" id="{2ECD5A82-10E0-4B53-A956-9C32B0CB63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7439" y="1921363"/>
            <a:ext cx="7779191" cy="4708304"/>
          </a:xfrm>
          <a:prstGeom prst="rect">
            <a:avLst/>
          </a:prstGeom>
        </p:spPr>
      </p:pic>
    </p:spTree>
    <p:extLst>
      <p:ext uri="{BB962C8B-B14F-4D97-AF65-F5344CB8AC3E}">
        <p14:creationId xmlns:p14="http://schemas.microsoft.com/office/powerpoint/2010/main" val="1826116546"/>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050870"/>
            <a:ext cx="10515600" cy="4351338"/>
          </a:xfrm>
        </p:spPr>
        <p:txBody>
          <a:bodyPr>
            <a:normAutofit/>
          </a:bodyPr>
          <a:lstStyle/>
          <a:p>
            <a:pPr marL="0" indent="0">
              <a:buNone/>
            </a:pPr>
            <a:r>
              <a:rPr lang="en-IN" sz="2000" dirty="0"/>
              <a:t>Enter any text in reviews and click the button post, you will see it reflected in the next page and value will be in POST parameter </a:t>
            </a:r>
            <a:r>
              <a:rPr lang="en-IN" sz="2000" b="1" dirty="0"/>
              <a:t>comment.</a:t>
            </a:r>
          </a:p>
        </p:txBody>
      </p:sp>
      <p:sp>
        <p:nvSpPr>
          <p:cNvPr id="2" name="Title 1"/>
          <p:cNvSpPr>
            <a:spLocks noGrp="1"/>
          </p:cNvSpPr>
          <p:nvPr>
            <p:ph type="title"/>
          </p:nvPr>
        </p:nvSpPr>
        <p:spPr>
          <a:xfrm>
            <a:off x="838200" y="0"/>
            <a:ext cx="10515600" cy="1325563"/>
          </a:xfrm>
        </p:spPr>
        <p:txBody>
          <a:bodyPr/>
          <a:lstStyle/>
          <a:p>
            <a:r>
              <a:rPr lang="en-IN" dirty="0"/>
              <a:t>Observation</a:t>
            </a:r>
          </a:p>
        </p:txBody>
      </p:sp>
      <p:pic>
        <p:nvPicPr>
          <p:cNvPr id="6" name="Picture 5" descr="Mozilla Firefox">
            <a:extLst>
              <a:ext uri="{FF2B5EF4-FFF2-40B4-BE49-F238E27FC236}">
                <a16:creationId xmlns:a16="http://schemas.microsoft.com/office/drawing/2014/main" id="{17E6F720-5C59-446E-918E-9B96D77E39AD}"/>
              </a:ext>
            </a:extLst>
          </p:cNvPr>
          <p:cNvPicPr>
            <a:picLocks noChangeAspect="1"/>
          </p:cNvPicPr>
          <p:nvPr/>
        </p:nvPicPr>
        <p:blipFill rotWithShape="1">
          <a:blip r:embed="rId2">
            <a:extLst>
              <a:ext uri="{28A0092B-C50C-407E-A947-70E740481C1C}">
                <a14:useLocalDpi xmlns:a14="http://schemas.microsoft.com/office/drawing/2010/main" val="0"/>
              </a:ext>
            </a:extLst>
          </a:blip>
          <a:srcRect l="16091" t="4889" r="15754" b="15323"/>
          <a:stretch/>
        </p:blipFill>
        <p:spPr>
          <a:xfrm>
            <a:off x="1562924" y="1706880"/>
            <a:ext cx="7591236" cy="5034970"/>
          </a:xfrm>
          <a:prstGeom prst="rect">
            <a:avLst/>
          </a:prstGeom>
        </p:spPr>
      </p:pic>
      <p:sp>
        <p:nvSpPr>
          <p:cNvPr id="7" name="Frame 6">
            <a:extLst>
              <a:ext uri="{FF2B5EF4-FFF2-40B4-BE49-F238E27FC236}">
                <a16:creationId xmlns:a16="http://schemas.microsoft.com/office/drawing/2014/main" id="{E8844C91-FC7C-46DF-88F5-F4FE74E5CF98}"/>
              </a:ext>
            </a:extLst>
          </p:cNvPr>
          <p:cNvSpPr/>
          <p:nvPr/>
        </p:nvSpPr>
        <p:spPr>
          <a:xfrm>
            <a:off x="4551680" y="4815840"/>
            <a:ext cx="1635760" cy="71120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2032517"/>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949935"/>
            <a:ext cx="10515600" cy="4351338"/>
          </a:xfrm>
        </p:spPr>
        <p:txBody>
          <a:bodyPr>
            <a:normAutofit/>
          </a:bodyPr>
          <a:lstStyle/>
          <a:p>
            <a:pPr marL="0" indent="0">
              <a:buNone/>
            </a:pPr>
            <a:r>
              <a:rPr lang="en-IN" sz="2000" dirty="0"/>
              <a:t>Put the payload instead of Nice Print: </a:t>
            </a:r>
            <a:r>
              <a:rPr lang="en-US" sz="2000" b="1" baseline="0" dirty="0">
                <a:solidFill>
                  <a:schemeClr val="tx1"/>
                </a:solidFill>
                <a:latin typeface="Calibri" panose="020F0502020204030204" pitchFamily="34" charset="0"/>
              </a:rPr>
              <a:t>&lt;script&gt;alert(“This is permanent XSS”)&lt;/script&gt; </a:t>
            </a:r>
            <a:endParaRPr lang="en-US" sz="2000" baseline="0" dirty="0">
              <a:solidFill>
                <a:schemeClr val="tx1"/>
              </a:solidFill>
              <a:latin typeface="Calibri" panose="020F0502020204030204" pitchFamily="34" charset="0"/>
            </a:endParaRPr>
          </a:p>
          <a:p>
            <a:pPr marL="0" indent="0">
              <a:buNone/>
            </a:pPr>
            <a:r>
              <a:rPr lang="en-US" sz="2000" b="1" dirty="0">
                <a:latin typeface="Calibri" panose="020F0502020204030204" pitchFamily="34" charset="0"/>
              </a:rPr>
              <a:t>As you can see we executed custom JS causing popup</a:t>
            </a:r>
            <a:endParaRPr lang="en-US" sz="2000" b="1" dirty="0">
              <a:solidFill>
                <a:schemeClr val="tx1"/>
              </a:solidFill>
              <a:latin typeface="Calibri" panose="020F0502020204030204" pitchFamily="34" charset="0"/>
            </a:endParaRPr>
          </a:p>
          <a:p>
            <a:pPr marL="0" indent="0">
              <a:buNone/>
            </a:pPr>
            <a:endParaRPr lang="en-IN" sz="2000" b="1" dirty="0"/>
          </a:p>
        </p:txBody>
      </p:sp>
      <p:sp>
        <p:nvSpPr>
          <p:cNvPr id="2" name="Title 1"/>
          <p:cNvSpPr>
            <a:spLocks noGrp="1"/>
          </p:cNvSpPr>
          <p:nvPr>
            <p:ph type="title"/>
          </p:nvPr>
        </p:nvSpPr>
        <p:spPr>
          <a:xfrm>
            <a:off x="838200" y="-355137"/>
            <a:ext cx="10515600" cy="1325563"/>
          </a:xfrm>
        </p:spPr>
        <p:txBody>
          <a:bodyPr/>
          <a:lstStyle/>
          <a:p>
            <a:r>
              <a:rPr lang="en-IN" dirty="0"/>
              <a:t>Observation</a:t>
            </a:r>
          </a:p>
        </p:txBody>
      </p:sp>
      <p:pic>
        <p:nvPicPr>
          <p:cNvPr id="6" name="Picture 5">
            <a:extLst>
              <a:ext uri="{FF2B5EF4-FFF2-40B4-BE49-F238E27FC236}">
                <a16:creationId xmlns:a16="http://schemas.microsoft.com/office/drawing/2014/main" id="{9449A8E0-D4F1-415E-9962-26E8CE7765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0708" y="1683726"/>
            <a:ext cx="7546300" cy="5174274"/>
          </a:xfrm>
          <a:prstGeom prst="rect">
            <a:avLst/>
          </a:prstGeom>
        </p:spPr>
      </p:pic>
      <p:sp>
        <p:nvSpPr>
          <p:cNvPr id="7" name="Frame 6">
            <a:extLst>
              <a:ext uri="{FF2B5EF4-FFF2-40B4-BE49-F238E27FC236}">
                <a16:creationId xmlns:a16="http://schemas.microsoft.com/office/drawing/2014/main" id="{52BC5B89-50CD-4E4F-9BA9-9AB93D8BC110}"/>
              </a:ext>
            </a:extLst>
          </p:cNvPr>
          <p:cNvSpPr/>
          <p:nvPr/>
        </p:nvSpPr>
        <p:spPr>
          <a:xfrm>
            <a:off x="4866640" y="5301273"/>
            <a:ext cx="3098800" cy="7133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48939914"/>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PoC</a:t>
            </a:r>
            <a:endParaRPr lang="en-IN" dirty="0"/>
          </a:p>
        </p:txBody>
      </p:sp>
      <p:pic>
        <p:nvPicPr>
          <p:cNvPr id="5" name="Picture 4">
            <a:extLst>
              <a:ext uri="{FF2B5EF4-FFF2-40B4-BE49-F238E27FC236}">
                <a16:creationId xmlns:a16="http://schemas.microsoft.com/office/drawing/2014/main" id="{4D498E85-7F54-40D7-ABBF-169B404149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197" y="1432560"/>
            <a:ext cx="8695622" cy="5341883"/>
          </a:xfrm>
          <a:prstGeom prst="rect">
            <a:avLst/>
          </a:prstGeom>
        </p:spPr>
      </p:pic>
    </p:spTree>
    <p:extLst>
      <p:ext uri="{BB962C8B-B14F-4D97-AF65-F5344CB8AC3E}">
        <p14:creationId xmlns:p14="http://schemas.microsoft.com/office/powerpoint/2010/main" val="2781586185"/>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36273" y="552091"/>
            <a:ext cx="7974481" cy="948905"/>
          </a:xfrm>
        </p:spPr>
        <p:txBody>
          <a:bodyPr>
            <a:normAutofit/>
          </a:bodyPr>
          <a:lstStyle/>
          <a:p>
            <a:r>
              <a:rPr lang="en-IN" dirty="0"/>
              <a:t>Business Impact – High</a:t>
            </a:r>
          </a:p>
        </p:txBody>
      </p:sp>
      <p:sp>
        <p:nvSpPr>
          <p:cNvPr id="2" name="Slide Number Placeholder 1"/>
          <p:cNvSpPr>
            <a:spLocks noGrp="1"/>
          </p:cNvSpPr>
          <p:nvPr>
            <p:ph type="sldNum" sz="quarter" idx="2"/>
          </p:nvPr>
        </p:nvSpPr>
        <p:spPr/>
        <p:txBody>
          <a:bodyPr/>
          <a:lstStyle/>
          <a:p>
            <a:pPr lvl="0"/>
            <a:fld id="{86CB4B4D-7CA3-9044-876B-883B54F8677D}" type="slidenum">
              <a:rPr lang="en-US" smtClean="0"/>
              <a:t>45</a:t>
            </a:fld>
            <a:endParaRPr lang="en-US"/>
          </a:p>
        </p:txBody>
      </p:sp>
      <p:sp>
        <p:nvSpPr>
          <p:cNvPr id="5" name="TextBox 4"/>
          <p:cNvSpPr txBox="1"/>
          <p:nvPr/>
        </p:nvSpPr>
        <p:spPr>
          <a:xfrm>
            <a:off x="548416" y="1518249"/>
            <a:ext cx="10081483" cy="17457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1493" tIns="41493" rIns="41493" bIns="41493" numCol="1" spcCol="38100" rtlCol="0" anchor="t">
            <a:spAutoFit/>
          </a:bodyPr>
          <a:lstStyle/>
          <a:p>
            <a:pPr latinLnBrk="1" hangingPunct="0"/>
            <a:r>
              <a:rPr lang="en-US" dirty="0">
                <a:latin typeface="Calibri" panose="020F0502020204030204" pitchFamily="34" charset="0"/>
                <a:cs typeface="Calibri" panose="020F0502020204030204" pitchFamily="34" charset="0"/>
              </a:rPr>
              <a:t>As attacker can inject arbitrary HTML CSS and JS via the URL, attacker can put any content on the page like phishing pages, install malware on victim’s device and even host explicit content that could compromise the reputation of the organization</a:t>
            </a:r>
          </a:p>
          <a:p>
            <a:pPr latinLnBrk="1" hangingPunct="0"/>
            <a:endParaRPr lang="en-US" dirty="0">
              <a:latin typeface="Calibri" panose="020F0502020204030204" pitchFamily="34" charset="0"/>
              <a:cs typeface="Calibri" panose="020F0502020204030204" pitchFamily="34" charset="0"/>
            </a:endParaRPr>
          </a:p>
          <a:p>
            <a:pPr latinLnBrk="1" hangingPunct="0"/>
            <a:r>
              <a:rPr lang="en-US" dirty="0">
                <a:latin typeface="Calibri" panose="020F0502020204030204" pitchFamily="34" charset="0"/>
                <a:cs typeface="Calibri" panose="020F0502020204030204" pitchFamily="34" charset="0"/>
              </a:rPr>
              <a:t>All attacker needs to do is send the link with the payload to the victim and victim would see hacker controlled content on the website. As the user trusts the website, he/she will trust the content.</a:t>
            </a:r>
          </a:p>
        </p:txBody>
      </p:sp>
    </p:spTree>
    <p:extLst>
      <p:ext uri="{BB962C8B-B14F-4D97-AF65-F5344CB8AC3E}">
        <p14:creationId xmlns:p14="http://schemas.microsoft.com/office/powerpoint/2010/main" val="2285198195"/>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Recommendation</a:t>
            </a:r>
          </a:p>
        </p:txBody>
      </p:sp>
      <p:sp>
        <p:nvSpPr>
          <p:cNvPr id="3" name="Text Placeholder 2"/>
          <p:cNvSpPr>
            <a:spLocks noGrp="1"/>
          </p:cNvSpPr>
          <p:nvPr>
            <p:ph type="body" idx="1"/>
          </p:nvPr>
        </p:nvSpPr>
        <p:spPr>
          <a:xfrm>
            <a:off x="838200" y="1515074"/>
            <a:ext cx="10515600" cy="4351338"/>
          </a:xfrm>
        </p:spPr>
        <p:txBody>
          <a:bodyPr>
            <a:noAutofit/>
          </a:bodyPr>
          <a:lstStyle/>
          <a:p>
            <a:pPr marL="0" indent="0">
              <a:buNone/>
            </a:pPr>
            <a:r>
              <a:rPr lang="en-IN" sz="2400" dirty="0"/>
              <a:t>Take the following precautions:</a:t>
            </a:r>
          </a:p>
          <a:p>
            <a:pPr lvl="1"/>
            <a:r>
              <a:rPr lang="en-IN" sz="2000" dirty="0"/>
              <a:t>Sanitise all user input and block characters you do not want</a:t>
            </a:r>
          </a:p>
          <a:p>
            <a:pPr lvl="1"/>
            <a:r>
              <a:rPr lang="en-IN" sz="2000" dirty="0"/>
              <a:t>Convert special HTML characters like ‘ “ &lt; &gt; into HTML entities &amp;</a:t>
            </a:r>
            <a:r>
              <a:rPr lang="en-IN" sz="2000" dirty="0" err="1"/>
              <a:t>quot</a:t>
            </a:r>
            <a:r>
              <a:rPr lang="en-IN" sz="2000" dirty="0"/>
              <a:t>; %22 &amp;</a:t>
            </a:r>
            <a:r>
              <a:rPr lang="en-IN" sz="2000" dirty="0" err="1"/>
              <a:t>lt</a:t>
            </a:r>
            <a:r>
              <a:rPr lang="en-IN" sz="2000" dirty="0"/>
              <a:t>; &amp;</a:t>
            </a:r>
            <a:r>
              <a:rPr lang="en-IN" sz="2000" dirty="0" err="1"/>
              <a:t>gt</a:t>
            </a:r>
            <a:r>
              <a:rPr lang="en-IN" sz="2000" dirty="0"/>
              <a:t>; before printing them on the website</a:t>
            </a:r>
          </a:p>
          <a:p>
            <a:pPr marL="457200" lvl="1" indent="0">
              <a:buNone/>
            </a:pPr>
            <a:endParaRPr lang="en-IN" sz="2000" dirty="0"/>
          </a:p>
          <a:p>
            <a:pPr lvl="1"/>
            <a:endParaRPr lang="en-IN" sz="2000" dirty="0"/>
          </a:p>
          <a:p>
            <a:pPr lvl="1"/>
            <a:endParaRPr lang="en-IN" sz="2000" dirty="0"/>
          </a:p>
          <a:p>
            <a:pPr lvl="1"/>
            <a:endParaRPr lang="en-IN" sz="2000" dirty="0"/>
          </a:p>
          <a:p>
            <a:pPr lvl="1"/>
            <a:endParaRPr lang="en-IN" sz="2000" dirty="0"/>
          </a:p>
        </p:txBody>
      </p:sp>
      <p:sp>
        <p:nvSpPr>
          <p:cNvPr id="4" name="Rectangle 3"/>
          <p:cNvSpPr/>
          <p:nvPr/>
        </p:nvSpPr>
        <p:spPr>
          <a:xfrm>
            <a:off x="838200" y="4960513"/>
            <a:ext cx="11353800" cy="1200329"/>
          </a:xfrm>
          <a:prstGeom prst="rect">
            <a:avLst/>
          </a:prstGeom>
        </p:spPr>
        <p:txBody>
          <a:bodyPr wrap="square">
            <a:spAutoFit/>
          </a:bodyPr>
          <a:lstStyle/>
          <a:p>
            <a:r>
              <a:rPr lang="en-US" i="1" dirty="0">
                <a:latin typeface="Calibri" panose="020F0502020204030204" pitchFamily="34" charset="0"/>
              </a:rPr>
              <a:t>https://www.owasp.org/index.php/Cross-site_Scripting_(XSS)</a:t>
            </a:r>
          </a:p>
          <a:p>
            <a:r>
              <a:rPr lang="en-IN" u="sng" dirty="0"/>
              <a:t>https://en.wikipedia.org/wiki/Cross-site_scripting</a:t>
            </a:r>
          </a:p>
          <a:p>
            <a:r>
              <a:rPr lang="en-IN" dirty="0"/>
              <a:t>https://www.w3schools.com/html/html_entities.asp</a:t>
            </a:r>
          </a:p>
          <a:p>
            <a:endParaRPr lang="en-IN" i="1" dirty="0"/>
          </a:p>
        </p:txBody>
      </p:sp>
      <p:sp>
        <p:nvSpPr>
          <p:cNvPr id="5" name="Title 1"/>
          <p:cNvSpPr txBox="1">
            <a:spLocks/>
          </p:cNvSpPr>
          <p:nvPr/>
        </p:nvSpPr>
        <p:spPr>
          <a:xfrm>
            <a:off x="838200" y="353677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References:</a:t>
            </a:r>
          </a:p>
        </p:txBody>
      </p:sp>
    </p:spTree>
    <p:extLst>
      <p:ext uri="{BB962C8B-B14F-4D97-AF65-F5344CB8AC3E}">
        <p14:creationId xmlns:p14="http://schemas.microsoft.com/office/powerpoint/2010/main" val="160526268"/>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p:txBody>
          <a:bodyPr/>
          <a:lstStyle/>
          <a:p>
            <a:pPr lvl="0"/>
            <a:fld id="{86CB4B4D-7CA3-9044-876B-883B54F8677D}" type="slidenum">
              <a:rPr lang="uk-UA" smtClean="0"/>
              <a:t>47</a:t>
            </a:fld>
            <a:endParaRPr lang="uk-UA"/>
          </a:p>
        </p:txBody>
      </p:sp>
      <p:sp>
        <p:nvSpPr>
          <p:cNvPr id="3" name="Title 2"/>
          <p:cNvSpPr>
            <a:spLocks noGrp="1"/>
          </p:cNvSpPr>
          <p:nvPr>
            <p:ph type="title"/>
          </p:nvPr>
        </p:nvSpPr>
        <p:spPr/>
        <p:txBody>
          <a:bodyPr/>
          <a:lstStyle/>
          <a:p>
            <a:r>
              <a:rPr lang="en-IN" dirty="0"/>
              <a:t>6. Forced Browsing</a:t>
            </a:r>
          </a:p>
        </p:txBody>
      </p:sp>
      <p:graphicFrame>
        <p:nvGraphicFramePr>
          <p:cNvPr id="6" name="Table 5"/>
          <p:cNvGraphicFramePr>
            <a:graphicFrameLocks noGrp="1"/>
          </p:cNvGraphicFramePr>
          <p:nvPr>
            <p:extLst>
              <p:ext uri="{D42A27DB-BD31-4B8C-83A1-F6EECF244321}">
                <p14:modId xmlns:p14="http://schemas.microsoft.com/office/powerpoint/2010/main" val="3989661735"/>
              </p:ext>
            </p:extLst>
          </p:nvPr>
        </p:nvGraphicFramePr>
        <p:xfrm>
          <a:off x="1325723" y="1304185"/>
          <a:ext cx="8109380" cy="2829654"/>
        </p:xfrm>
        <a:graphic>
          <a:graphicData uri="http://schemas.openxmlformats.org/drawingml/2006/table">
            <a:tbl>
              <a:tblPr firstRow="1" bandRow="1">
                <a:tableStyleId>{5C22544A-7EE6-4342-B048-85BDC9FD1C3A}</a:tableStyleId>
              </a:tblPr>
              <a:tblGrid>
                <a:gridCol w="1413562">
                  <a:extLst>
                    <a:ext uri="{9D8B030D-6E8A-4147-A177-3AD203B41FA5}">
                      <a16:colId xmlns:a16="http://schemas.microsoft.com/office/drawing/2014/main" val="20000"/>
                    </a:ext>
                  </a:extLst>
                </a:gridCol>
                <a:gridCol w="6695818">
                  <a:extLst>
                    <a:ext uri="{9D8B030D-6E8A-4147-A177-3AD203B41FA5}">
                      <a16:colId xmlns:a16="http://schemas.microsoft.com/office/drawing/2014/main" val="20001"/>
                    </a:ext>
                  </a:extLst>
                </a:gridCol>
              </a:tblGrid>
              <a:tr h="423015">
                <a:tc>
                  <a:txBody>
                    <a:bodyPr/>
                    <a:lstStyle/>
                    <a:p>
                      <a:pPr algn="ctr"/>
                      <a:endParaRPr lang="en-US" sz="1600" dirty="0"/>
                    </a:p>
                  </a:txBody>
                  <a:tcPr marL="82988" marR="82988"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2988" marR="82988"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406639">
                <a:tc>
                  <a:txBody>
                    <a:bodyPr/>
                    <a:lstStyle/>
                    <a:p>
                      <a:pPr algn="ctr"/>
                      <a:r>
                        <a:rPr lang="en-US" sz="1600" dirty="0">
                          <a:solidFill>
                            <a:schemeClr val="bg1"/>
                          </a:solidFill>
                          <a:latin typeface="Calibri" panose="020F0502020204030204" pitchFamily="34" charset="0"/>
                        </a:rPr>
                        <a:t>Forced Browsing</a:t>
                      </a:r>
                    </a:p>
                    <a:p>
                      <a:pPr algn="ctr"/>
                      <a:r>
                        <a:rPr lang="en-US" sz="1600" dirty="0">
                          <a:solidFill>
                            <a:schemeClr val="bg1"/>
                          </a:solidFill>
                          <a:latin typeface="Calibri" panose="020F0502020204030204" pitchFamily="34" charset="0"/>
                        </a:rPr>
                        <a:t>(Critical)</a:t>
                      </a:r>
                      <a:endParaRPr lang="en-US" sz="1300" dirty="0">
                        <a:solidFill>
                          <a:schemeClr val="bg1"/>
                        </a:solidFill>
                        <a:latin typeface="Calibri" panose="020F0502020204030204" pitchFamily="34" charset="0"/>
                      </a:endParaRPr>
                    </a:p>
                  </a:txBody>
                  <a:tcPr marL="82988" marR="82988" marT="41494" marB="414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r>
                        <a:rPr lang="en-US" sz="1300" dirty="0">
                          <a:solidFill>
                            <a:schemeClr val="tx1"/>
                          </a:solidFill>
                          <a:latin typeface="Calibri" panose="020F0502020204030204" pitchFamily="34" charset="0"/>
                        </a:rPr>
                        <a:t> </a:t>
                      </a:r>
                    </a:p>
                    <a:p>
                      <a:r>
                        <a:rPr lang="en-US" sz="1300" baseline="0" dirty="0">
                          <a:solidFill>
                            <a:schemeClr val="tx1"/>
                          </a:solidFill>
                          <a:latin typeface="Calibri" panose="020F0502020204030204" pitchFamily="34" charset="0"/>
                        </a:rPr>
                        <a:t>Below mentioned parameters are vulnerable to reflected XSS</a:t>
                      </a:r>
                      <a:endParaRPr lang="en-US" sz="1300" dirty="0">
                        <a:solidFill>
                          <a:schemeClr val="tx1"/>
                        </a:solidFill>
                        <a:latin typeface="Calibri" panose="020F0502020204030204" pitchFamily="34" charset="0"/>
                        <a:cs typeface="Calibri" panose="020F0502020204030204" pitchFamily="34" charset="0"/>
                      </a:endParaRPr>
                    </a:p>
                    <a:p>
                      <a:endParaRPr lang="en-US" sz="1300" dirty="0">
                        <a:solidFill>
                          <a:schemeClr val="tx1"/>
                        </a:solidFill>
                        <a:latin typeface="Calibri" panose="020F0502020204030204" pitchFamily="34" charset="0"/>
                      </a:endParaRPr>
                    </a:p>
                    <a:p>
                      <a:r>
                        <a:rPr lang="en-US" sz="1300" b="1" dirty="0">
                          <a:solidFill>
                            <a:schemeClr val="tx1"/>
                          </a:solidFill>
                          <a:latin typeface="Calibri" panose="020F0502020204030204" pitchFamily="34" charset="0"/>
                        </a:rPr>
                        <a:t>Affected URL :</a:t>
                      </a:r>
                      <a:endParaRPr lang="en-US" sz="1300" b="0" i="0" u="none" strike="noStrike" dirty="0">
                        <a:solidFill>
                          <a:schemeClr val="tx1"/>
                        </a:solidFill>
                        <a:effectLst/>
                        <a:latin typeface="Calibri" panose="020F0502020204030204" pitchFamily="34" charset="0"/>
                        <a:ea typeface="+mn-ea"/>
                        <a:cs typeface="+mn-cs"/>
                        <a:sym typeface="Arial"/>
                      </a:endParaRPr>
                    </a:p>
                    <a:p>
                      <a:pPr marL="285750" indent="-285750">
                        <a:buFont typeface="Arial" panose="020B0604020202020204" pitchFamily="34" charset="0"/>
                        <a:buChar char="•"/>
                      </a:pPr>
                      <a:r>
                        <a:rPr lang="en-US" sz="1300" b="0" i="0" u="none" strike="noStrike" dirty="0">
                          <a:solidFill>
                            <a:schemeClr val="dk1"/>
                          </a:solidFill>
                          <a:effectLst/>
                          <a:latin typeface="Calibri" panose="020F0502020204030204" pitchFamily="34" charset="0"/>
                          <a:ea typeface="+mn-ea"/>
                          <a:cs typeface="Calibri" panose="020F0502020204030204" pitchFamily="34" charset="0"/>
                          <a:sym typeface="Arial"/>
                          <a:hlinkClick r:id="rId2"/>
                        </a:rPr>
                        <a:t>http://13.126.131.188/admin31/dashboard.php</a:t>
                      </a:r>
                      <a:endParaRPr lang="en-US" sz="1300" b="0" i="0" u="none" strike="noStrike" dirty="0">
                        <a:solidFill>
                          <a:schemeClr val="dk1"/>
                        </a:solidFill>
                        <a:effectLst/>
                        <a:latin typeface="Calibri" panose="020F0502020204030204" pitchFamily="34" charset="0"/>
                        <a:ea typeface="+mn-ea"/>
                        <a:cs typeface="Calibri" panose="020F0502020204030204" pitchFamily="34" charset="0"/>
                        <a:sym typeface="Arial"/>
                      </a:endParaRPr>
                    </a:p>
                    <a:p>
                      <a:pPr marL="285750" indent="-285750">
                        <a:buFont typeface="Arial" panose="020B0604020202020204" pitchFamily="34" charset="0"/>
                        <a:buChar char="•"/>
                      </a:pPr>
                      <a:r>
                        <a:rPr lang="en-US" sz="1300" b="0" i="0" u="none" strike="noStrike" dirty="0">
                          <a:solidFill>
                            <a:schemeClr val="dk1"/>
                          </a:solidFill>
                          <a:effectLst/>
                          <a:latin typeface="Calibri" panose="020F0502020204030204" pitchFamily="34" charset="0"/>
                          <a:ea typeface="+mn-ea"/>
                          <a:cs typeface="Calibri" panose="020F0502020204030204" pitchFamily="34" charset="0"/>
                          <a:sym typeface="Arial"/>
                          <a:hlinkClick r:id="rId3"/>
                        </a:rPr>
                        <a:t>http://13.126.131.188/reset_password/customer.php</a:t>
                      </a:r>
                      <a:endParaRPr lang="en-US" sz="1300" b="0" i="0" u="none" strike="noStrike" dirty="0">
                        <a:solidFill>
                          <a:schemeClr val="dk1"/>
                        </a:solidFill>
                        <a:effectLst/>
                        <a:latin typeface="Calibri" panose="020F0502020204030204" pitchFamily="34" charset="0"/>
                        <a:ea typeface="+mn-ea"/>
                        <a:cs typeface="Calibri" panose="020F0502020204030204" pitchFamily="34" charset="0"/>
                        <a:sym typeface="Arial"/>
                      </a:endParaRPr>
                    </a:p>
                    <a:p>
                      <a:pPr marL="0" indent="0">
                        <a:buFont typeface="Arial" panose="020B0604020202020204" pitchFamily="34" charset="0"/>
                        <a:buNone/>
                      </a:pPr>
                      <a:endParaRPr lang="en-US" sz="1300" b="0" i="0" u="none" strike="noStrike" dirty="0">
                        <a:solidFill>
                          <a:schemeClr val="dk1"/>
                        </a:solidFill>
                        <a:effectLst/>
                        <a:latin typeface="Calibri" panose="020F0502020204030204" pitchFamily="34" charset="0"/>
                        <a:ea typeface="+mn-ea"/>
                        <a:cs typeface="Calibri" panose="020F0502020204030204" pitchFamily="34" charset="0"/>
                        <a:sym typeface="Arial"/>
                      </a:endParaRPr>
                    </a:p>
                    <a:p>
                      <a:pPr marL="285750" indent="-285750">
                        <a:buFont typeface="Arial" panose="020B0604020202020204" pitchFamily="34" charset="0"/>
                        <a:buChar char="•"/>
                      </a:pPr>
                      <a:endParaRPr lang="en-US" sz="1300" b="0" dirty="0">
                        <a:solidFill>
                          <a:schemeClr val="tx1"/>
                        </a:solidFill>
                        <a:latin typeface="Calibri" panose="020F0502020204030204" pitchFamily="34" charset="0"/>
                      </a:endParaRPr>
                    </a:p>
                    <a:p>
                      <a:pPr marL="285750" indent="-285750">
                        <a:buFont typeface="Arial" panose="020B0604020202020204" pitchFamily="34" charset="0"/>
                        <a:buChar char="•"/>
                      </a:pPr>
                      <a:endParaRPr lang="en-US" sz="1300" b="0" dirty="0">
                        <a:solidFill>
                          <a:schemeClr val="tx1"/>
                        </a:solidFill>
                        <a:latin typeface="Calibri" panose="020F0502020204030204" pitchFamily="34" charset="0"/>
                      </a:endParaRPr>
                    </a:p>
                    <a:p>
                      <a:pPr marL="285750" indent="-285750">
                        <a:buFont typeface="Arial" panose="020B0604020202020204" pitchFamily="34" charset="0"/>
                        <a:buChar char="•"/>
                      </a:pPr>
                      <a:endParaRPr lang="en-US" sz="1300" b="0" dirty="0">
                        <a:solidFill>
                          <a:schemeClr val="tx1"/>
                        </a:solidFill>
                        <a:latin typeface="Calibri" panose="020F0502020204030204" pitchFamily="34" charset="0"/>
                      </a:endParaRPr>
                    </a:p>
                  </a:txBody>
                  <a:tcPr marL="82988" marR="82988" marT="41494" marB="4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685883420"/>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IN" dirty="0"/>
              <a:t>Observation</a:t>
            </a:r>
          </a:p>
        </p:txBody>
      </p:sp>
      <p:sp>
        <p:nvSpPr>
          <p:cNvPr id="3" name="Text Placeholder 2"/>
          <p:cNvSpPr>
            <a:spLocks noGrp="1"/>
          </p:cNvSpPr>
          <p:nvPr>
            <p:ph type="body" idx="1"/>
          </p:nvPr>
        </p:nvSpPr>
        <p:spPr>
          <a:xfrm>
            <a:off x="838200" y="1050870"/>
            <a:ext cx="10515600" cy="4351338"/>
          </a:xfrm>
        </p:spPr>
        <p:txBody>
          <a:bodyPr>
            <a:normAutofit/>
          </a:bodyPr>
          <a:lstStyle/>
          <a:p>
            <a:pPr marL="285750" indent="-285750"/>
            <a:r>
              <a:rPr lang="en-IN" sz="2000" dirty="0"/>
              <a:t>Navigate to </a:t>
            </a:r>
            <a:r>
              <a:rPr lang="en-US" sz="2000" b="0" i="0" u="none" strike="noStrike" dirty="0">
                <a:solidFill>
                  <a:schemeClr val="dk1"/>
                </a:solidFill>
                <a:effectLst/>
                <a:latin typeface="Calibri" panose="020F0502020204030204" pitchFamily="34" charset="0"/>
                <a:ea typeface="+mn-ea"/>
                <a:cs typeface="Calibri" panose="020F0502020204030204" pitchFamily="34" charset="0"/>
                <a:sym typeface="Arial"/>
              </a:rPr>
              <a:t>http://</a:t>
            </a:r>
            <a:r>
              <a:rPr lang="en-US" sz="2000" dirty="0">
                <a:solidFill>
                  <a:schemeClr val="dk1"/>
                </a:solidFill>
                <a:latin typeface="Calibri" panose="020F0502020204030204" pitchFamily="34" charset="0"/>
                <a:cs typeface="Calibri" panose="020F0502020204030204" pitchFamily="34" charset="0"/>
                <a:sym typeface="Arial"/>
              </a:rPr>
              <a:t>http://13.126.131.188/login/seller.php</a:t>
            </a:r>
            <a:endParaRPr lang="en-US" sz="2000" b="0" i="0" u="none" strike="noStrike" dirty="0">
              <a:solidFill>
                <a:schemeClr val="dk1"/>
              </a:solidFill>
              <a:effectLst/>
              <a:latin typeface="Calibri" panose="020F0502020204030204" pitchFamily="34" charset="0"/>
              <a:ea typeface="+mn-ea"/>
              <a:cs typeface="Calibri" panose="020F0502020204030204" pitchFamily="34" charset="0"/>
              <a:sym typeface="Arial"/>
            </a:endParaRPr>
          </a:p>
          <a:p>
            <a:pPr marL="285750" indent="-285750"/>
            <a:r>
              <a:rPr lang="en-US" sz="2000" dirty="0">
                <a:solidFill>
                  <a:schemeClr val="dk1"/>
                </a:solidFill>
                <a:latin typeface="Calibri" panose="020F0502020204030204" pitchFamily="34" charset="0"/>
                <a:cs typeface="Calibri" panose="020F0502020204030204" pitchFamily="34" charset="0"/>
                <a:sym typeface="Arial"/>
              </a:rPr>
              <a:t>Login To Account using Following URL</a:t>
            </a:r>
          </a:p>
          <a:p>
            <a:pPr marL="285750" indent="-285750"/>
            <a:r>
              <a:rPr lang="en-US" sz="2000" b="0" i="0" u="none" strike="noStrike" dirty="0" err="1">
                <a:solidFill>
                  <a:schemeClr val="dk1"/>
                </a:solidFill>
                <a:effectLst/>
                <a:latin typeface="Calibri" panose="020F0502020204030204" pitchFamily="34" charset="0"/>
                <a:ea typeface="+mn-ea"/>
                <a:cs typeface="Calibri" panose="020F0502020204030204" pitchFamily="34" charset="0"/>
                <a:sym typeface="Arial"/>
              </a:rPr>
              <a:t>Username:Radhika</a:t>
            </a:r>
            <a:r>
              <a:rPr lang="en-US" sz="2000" b="0" i="0" u="none" strike="noStrike" dirty="0">
                <a:solidFill>
                  <a:schemeClr val="dk1"/>
                </a:solidFill>
                <a:effectLst/>
                <a:latin typeface="Calibri" panose="020F0502020204030204" pitchFamily="34" charset="0"/>
                <a:ea typeface="+mn-ea"/>
                <a:cs typeface="Calibri" panose="020F0502020204030204" pitchFamily="34" charset="0"/>
                <a:sym typeface="Arial"/>
              </a:rPr>
              <a:t> Password:Radhika123</a:t>
            </a:r>
          </a:p>
          <a:p>
            <a:endParaRPr lang="en-IN" sz="2000" dirty="0"/>
          </a:p>
        </p:txBody>
      </p:sp>
      <p:pic>
        <p:nvPicPr>
          <p:cNvPr id="5" name="Picture 4">
            <a:extLst>
              <a:ext uri="{FF2B5EF4-FFF2-40B4-BE49-F238E27FC236}">
                <a16:creationId xmlns:a16="http://schemas.microsoft.com/office/drawing/2014/main" id="{F80C5016-8FA3-47EA-96EF-CF76111FE7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080" y="2706614"/>
            <a:ext cx="6162355" cy="3100516"/>
          </a:xfrm>
          <a:prstGeom prst="rect">
            <a:avLst/>
          </a:prstGeom>
        </p:spPr>
      </p:pic>
      <p:pic>
        <p:nvPicPr>
          <p:cNvPr id="8" name="Picture 7">
            <a:extLst>
              <a:ext uri="{FF2B5EF4-FFF2-40B4-BE49-F238E27FC236}">
                <a16:creationId xmlns:a16="http://schemas.microsoft.com/office/drawing/2014/main" id="{BD942447-11C5-48F2-B54D-E1D643376A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7652" y="2736004"/>
            <a:ext cx="3650296" cy="3071126"/>
          </a:xfrm>
          <a:prstGeom prst="rect">
            <a:avLst/>
          </a:prstGeom>
        </p:spPr>
      </p:pic>
      <p:sp>
        <p:nvSpPr>
          <p:cNvPr id="9" name="Arrow: Right 8">
            <a:extLst>
              <a:ext uri="{FF2B5EF4-FFF2-40B4-BE49-F238E27FC236}">
                <a16:creationId xmlns:a16="http://schemas.microsoft.com/office/drawing/2014/main" id="{0062C855-D44C-45B4-9444-37546C90270E}"/>
              </a:ext>
            </a:extLst>
          </p:cNvPr>
          <p:cNvSpPr/>
          <p:nvPr/>
        </p:nvSpPr>
        <p:spPr>
          <a:xfrm>
            <a:off x="6563360" y="3992880"/>
            <a:ext cx="670560" cy="43688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6995220"/>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IN" dirty="0"/>
              <a:t>Observation</a:t>
            </a:r>
          </a:p>
        </p:txBody>
      </p:sp>
      <p:sp>
        <p:nvSpPr>
          <p:cNvPr id="3" name="Text Placeholder 2"/>
          <p:cNvSpPr>
            <a:spLocks noGrp="1"/>
          </p:cNvSpPr>
          <p:nvPr>
            <p:ph type="body" idx="1"/>
          </p:nvPr>
        </p:nvSpPr>
        <p:spPr>
          <a:xfrm>
            <a:off x="838200" y="1050870"/>
            <a:ext cx="10515600" cy="4351338"/>
          </a:xfrm>
        </p:spPr>
        <p:txBody>
          <a:bodyPr>
            <a:normAutofit/>
          </a:bodyPr>
          <a:lstStyle/>
          <a:p>
            <a:pPr marL="285750" indent="-285750"/>
            <a:r>
              <a:rPr lang="en-US" sz="2000" dirty="0"/>
              <a:t>Paste the Admin Panel URL in URL Here http://13.126.131.188/admin31/dashboard.php</a:t>
            </a:r>
          </a:p>
          <a:p>
            <a:endParaRPr lang="en-IN" sz="2000" dirty="0"/>
          </a:p>
        </p:txBody>
      </p:sp>
      <p:pic>
        <p:nvPicPr>
          <p:cNvPr id="6" name="Picture 5">
            <a:extLst>
              <a:ext uri="{FF2B5EF4-FFF2-40B4-BE49-F238E27FC236}">
                <a16:creationId xmlns:a16="http://schemas.microsoft.com/office/drawing/2014/main" id="{209E3A28-DA89-44C2-94C7-6BC9D78A1B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5342" y="1455791"/>
            <a:ext cx="7701618" cy="5022795"/>
          </a:xfrm>
          <a:prstGeom prst="rect">
            <a:avLst/>
          </a:prstGeom>
        </p:spPr>
      </p:pic>
    </p:spTree>
    <p:extLst>
      <p:ext uri="{BB962C8B-B14F-4D97-AF65-F5344CB8AC3E}">
        <p14:creationId xmlns:p14="http://schemas.microsoft.com/office/powerpoint/2010/main" val="398480833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p:txBody>
          <a:bodyPr/>
          <a:lstStyle/>
          <a:p>
            <a:pPr lvl="0"/>
            <a:fld id="{86CB4B4D-7CA3-9044-876B-883B54F8677D}" type="slidenum">
              <a:rPr lang="uk-UA" smtClean="0"/>
              <a:t>5</a:t>
            </a:fld>
            <a:endParaRPr lang="uk-UA"/>
          </a:p>
        </p:txBody>
      </p:sp>
      <p:sp>
        <p:nvSpPr>
          <p:cNvPr id="3" name="Title 2"/>
          <p:cNvSpPr>
            <a:spLocks noGrp="1"/>
          </p:cNvSpPr>
          <p:nvPr>
            <p:ph type="title"/>
          </p:nvPr>
        </p:nvSpPr>
        <p:spPr/>
        <p:txBody>
          <a:bodyPr/>
          <a:lstStyle/>
          <a:p>
            <a:r>
              <a:rPr lang="en-IN" dirty="0"/>
              <a:t>1. SQL Injection</a:t>
            </a:r>
          </a:p>
        </p:txBody>
      </p:sp>
      <p:graphicFrame>
        <p:nvGraphicFramePr>
          <p:cNvPr id="6" name="Table 5"/>
          <p:cNvGraphicFramePr>
            <a:graphicFrameLocks noGrp="1"/>
          </p:cNvGraphicFramePr>
          <p:nvPr>
            <p:extLst>
              <p:ext uri="{D42A27DB-BD31-4B8C-83A1-F6EECF244321}">
                <p14:modId xmlns:p14="http://schemas.microsoft.com/office/powerpoint/2010/main" val="2246610736"/>
              </p:ext>
            </p:extLst>
          </p:nvPr>
        </p:nvGraphicFramePr>
        <p:xfrm>
          <a:off x="838200" y="1087450"/>
          <a:ext cx="10782462" cy="5242229"/>
        </p:xfrm>
        <a:graphic>
          <a:graphicData uri="http://schemas.openxmlformats.org/drawingml/2006/table">
            <a:tbl>
              <a:tblPr firstRow="1" bandRow="1">
                <a:tableStyleId>{5C22544A-7EE6-4342-B048-85BDC9FD1C3A}</a:tableStyleId>
              </a:tblPr>
              <a:tblGrid>
                <a:gridCol w="1879513">
                  <a:extLst>
                    <a:ext uri="{9D8B030D-6E8A-4147-A177-3AD203B41FA5}">
                      <a16:colId xmlns:a16="http://schemas.microsoft.com/office/drawing/2014/main" val="20000"/>
                    </a:ext>
                  </a:extLst>
                </a:gridCol>
                <a:gridCol w="8902949">
                  <a:extLst>
                    <a:ext uri="{9D8B030D-6E8A-4147-A177-3AD203B41FA5}">
                      <a16:colId xmlns:a16="http://schemas.microsoft.com/office/drawing/2014/main" val="20001"/>
                    </a:ext>
                  </a:extLst>
                </a:gridCol>
              </a:tblGrid>
              <a:tr h="771232">
                <a:tc>
                  <a:txBody>
                    <a:bodyPr/>
                    <a:lstStyle/>
                    <a:p>
                      <a:pPr algn="ctr"/>
                      <a:endParaRPr lang="en-US" sz="1600" dirty="0"/>
                    </a:p>
                  </a:txBody>
                  <a:tcPr marL="82988" marR="82988"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2988" marR="82988"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470997">
                <a:tc>
                  <a:txBody>
                    <a:bodyPr/>
                    <a:lstStyle/>
                    <a:p>
                      <a:pPr algn="ctr"/>
                      <a:r>
                        <a:rPr lang="en-US" sz="2400" dirty="0">
                          <a:solidFill>
                            <a:srgbClr val="FFFFFF"/>
                          </a:solidFill>
                          <a:latin typeface="Calibri" panose="020F0502020204030204" pitchFamily="34" charset="0"/>
                        </a:rPr>
                        <a:t>SQL</a:t>
                      </a:r>
                      <a:r>
                        <a:rPr lang="en-US" sz="2400" baseline="0" dirty="0">
                          <a:solidFill>
                            <a:srgbClr val="FFFFFF"/>
                          </a:solidFill>
                          <a:latin typeface="Calibri" panose="020F0502020204030204" pitchFamily="34" charset="0"/>
                        </a:rPr>
                        <a:t> Injection</a:t>
                      </a:r>
                      <a:endParaRPr lang="en-US" sz="2400" dirty="0">
                        <a:solidFill>
                          <a:srgbClr val="FFFFFF"/>
                        </a:solidFill>
                        <a:latin typeface="Calibri" panose="020F0502020204030204" pitchFamily="34" charset="0"/>
                      </a:endParaRPr>
                    </a:p>
                    <a:p>
                      <a:pPr algn="ctr"/>
                      <a:r>
                        <a:rPr lang="en-US" sz="1800" dirty="0">
                          <a:solidFill>
                            <a:srgbClr val="FFFFFF"/>
                          </a:solidFill>
                          <a:latin typeface="Calibri" panose="020F0502020204030204" pitchFamily="34" charset="0"/>
                        </a:rPr>
                        <a:t>(Critical)</a:t>
                      </a:r>
                    </a:p>
                  </a:txBody>
                  <a:tcPr marL="82988" marR="82988" marT="41494" marB="414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r>
                        <a:rPr lang="en-US" sz="1300" dirty="0">
                          <a:solidFill>
                            <a:schemeClr val="tx1"/>
                          </a:solidFill>
                          <a:latin typeface="Calibri" panose="020F0502020204030204" pitchFamily="34" charset="0"/>
                        </a:rPr>
                        <a:t> </a:t>
                      </a:r>
                    </a:p>
                    <a:p>
                      <a:r>
                        <a:rPr lang="en-US" sz="1800" baseline="0" dirty="0">
                          <a:solidFill>
                            <a:schemeClr val="tx1"/>
                          </a:solidFill>
                          <a:latin typeface="Calibri" panose="020F0502020204030204" pitchFamily="34" charset="0"/>
                        </a:rPr>
                        <a:t>Below mentioned URL in the </a:t>
                      </a:r>
                      <a:r>
                        <a:rPr lang="en-US" sz="1800" b="1" baseline="0" dirty="0">
                          <a:solidFill>
                            <a:schemeClr val="tx1"/>
                          </a:solidFill>
                          <a:latin typeface="Calibri" panose="020F0502020204030204" pitchFamily="34" charset="0"/>
                        </a:rPr>
                        <a:t>Lifestyle Store </a:t>
                      </a:r>
                      <a:r>
                        <a:rPr lang="en-US" sz="1800" baseline="0" dirty="0">
                          <a:solidFill>
                            <a:schemeClr val="tx1"/>
                          </a:solidFill>
                          <a:latin typeface="Calibri" panose="020F0502020204030204" pitchFamily="34" charset="0"/>
                        </a:rPr>
                        <a:t>is vulnerable to SQL injection attack</a:t>
                      </a:r>
                      <a:endParaRPr lang="en-US" sz="1800" dirty="0">
                        <a:solidFill>
                          <a:schemeClr val="tx1"/>
                        </a:solidFill>
                        <a:latin typeface="Calibri" panose="020F0502020204030204" pitchFamily="34" charset="0"/>
                        <a:cs typeface="Calibri" panose="020F0502020204030204" pitchFamily="34" charset="0"/>
                      </a:endParaRPr>
                    </a:p>
                    <a:p>
                      <a:endParaRPr lang="en-US" sz="1800" dirty="0">
                        <a:solidFill>
                          <a:schemeClr val="tx1"/>
                        </a:solidFill>
                        <a:latin typeface="Calibri" panose="020F0502020204030204" pitchFamily="34" charset="0"/>
                      </a:endParaRPr>
                    </a:p>
                    <a:p>
                      <a:r>
                        <a:rPr lang="en-US" sz="1800" b="1" dirty="0">
                          <a:solidFill>
                            <a:schemeClr val="tx1"/>
                          </a:solidFill>
                          <a:latin typeface="Calibri" panose="020F0502020204030204" pitchFamily="34" charset="0"/>
                        </a:rPr>
                        <a:t>Affected URL :</a:t>
                      </a:r>
                      <a:endParaRPr lang="en-US" sz="1800" b="0" i="0" u="none" strike="noStrike" dirty="0">
                        <a:solidFill>
                          <a:schemeClr val="tx1"/>
                        </a:solidFill>
                        <a:effectLst/>
                        <a:latin typeface="Calibri" panose="020F0502020204030204" pitchFamily="34" charset="0"/>
                        <a:ea typeface="+mn-ea"/>
                        <a:cs typeface="+mn-cs"/>
                        <a:sym typeface="Arial"/>
                      </a:endParaRPr>
                    </a:p>
                    <a:p>
                      <a:pPr marL="285750" indent="-285750">
                        <a:buFont typeface="Arial" panose="020B0604020202020204" pitchFamily="34" charset="0"/>
                        <a:buChar char="•"/>
                      </a:pPr>
                      <a:r>
                        <a:rPr lang="en-US" sz="1800" b="0" i="0" u="none" strike="noStrike" dirty="0">
                          <a:solidFill>
                            <a:schemeClr val="dk1"/>
                          </a:solidFill>
                          <a:effectLst/>
                          <a:latin typeface="Calibri" panose="020F0502020204030204" pitchFamily="34" charset="0"/>
                          <a:ea typeface="+mn-ea"/>
                          <a:cs typeface="Calibri" panose="020F0502020204030204" pitchFamily="34" charset="0"/>
                          <a:sym typeface="Arial"/>
                        </a:rPr>
                        <a:t>http://13.232.110.86/search/search.php?q=HERE</a:t>
                      </a:r>
                      <a:endParaRPr lang="en-US" sz="1800" b="0" dirty="0">
                        <a:solidFill>
                          <a:schemeClr val="tx1"/>
                        </a:solidFill>
                        <a:latin typeface="Calibri" panose="020F0502020204030204" pitchFamily="34" charset="0"/>
                      </a:endParaRPr>
                    </a:p>
                    <a:p>
                      <a:pPr marL="0" marR="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b="1" dirty="0">
                          <a:solidFill>
                            <a:schemeClr val="tx1"/>
                          </a:solidFill>
                          <a:latin typeface="Calibri" panose="020F0502020204030204" pitchFamily="34" charset="0"/>
                        </a:rPr>
                        <a:t>Affected</a:t>
                      </a:r>
                      <a:r>
                        <a:rPr lang="en-US" sz="1800" b="1" baseline="0" dirty="0">
                          <a:solidFill>
                            <a:schemeClr val="tx1"/>
                          </a:solidFill>
                          <a:latin typeface="Calibri" panose="020F0502020204030204" pitchFamily="34" charset="0"/>
                        </a:rPr>
                        <a:t> Parameters</a:t>
                      </a:r>
                      <a:r>
                        <a:rPr lang="en-US" sz="1800" b="1" dirty="0">
                          <a:solidFill>
                            <a:schemeClr val="tx1"/>
                          </a:solidFill>
                          <a:latin typeface="Calibri" panose="020F0502020204030204" pitchFamily="34" charset="0"/>
                        </a:rPr>
                        <a:t> :</a:t>
                      </a:r>
                      <a:endParaRPr lang="en-US" sz="1800" b="0" dirty="0">
                        <a:solidFill>
                          <a:schemeClr val="tx1"/>
                        </a:solidFill>
                        <a:latin typeface="Calibri" panose="020F0502020204030204" pitchFamily="34" charset="0"/>
                      </a:endParaRPr>
                    </a:p>
                    <a:p>
                      <a:pPr marL="285750" indent="-285750">
                        <a:buFont typeface="Arial" panose="020B0604020202020204" pitchFamily="34" charset="0"/>
                        <a:buChar char="•"/>
                      </a:pPr>
                      <a:r>
                        <a:rPr lang="en-US" sz="1800" b="0" dirty="0">
                          <a:solidFill>
                            <a:schemeClr val="tx1"/>
                          </a:solidFill>
                          <a:latin typeface="Calibri" panose="020F0502020204030204" pitchFamily="34" charset="0"/>
                        </a:rPr>
                        <a:t>q (GET parameter)</a:t>
                      </a:r>
                    </a:p>
                    <a:p>
                      <a:pPr marL="285750" indent="-285750">
                        <a:buFont typeface="Arial" panose="020B0604020202020204" pitchFamily="34" charset="0"/>
                        <a:buChar char="•"/>
                      </a:pPr>
                      <a:endParaRPr lang="en-US" sz="1800" b="0" dirty="0">
                        <a:solidFill>
                          <a:schemeClr val="tx1"/>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b="1" dirty="0">
                          <a:solidFill>
                            <a:schemeClr val="tx1"/>
                          </a:solidFill>
                          <a:latin typeface="Calibri" panose="020F0502020204030204" pitchFamily="34" charset="0"/>
                        </a:rPr>
                        <a:t>Payload:</a:t>
                      </a:r>
                    </a:p>
                    <a:p>
                      <a:pPr marL="285750" indent="-285750">
                        <a:buFont typeface="Arial" panose="020B0604020202020204" pitchFamily="34" charset="0"/>
                        <a:buChar char="•"/>
                      </a:pPr>
                      <a:r>
                        <a:rPr lang="en-US" sz="1800" b="0" dirty="0">
                          <a:solidFill>
                            <a:schemeClr val="tx1"/>
                          </a:solidFill>
                          <a:latin typeface="Calibri" panose="020F0502020204030204" pitchFamily="34" charset="0"/>
                        </a:rPr>
                        <a:t>q=socks’</a:t>
                      </a:r>
                    </a:p>
                    <a:p>
                      <a:pPr marL="285750" indent="-285750">
                        <a:buFont typeface="Arial" panose="020B0604020202020204" pitchFamily="34" charset="0"/>
                        <a:buChar char="•"/>
                      </a:pPr>
                      <a:endParaRPr lang="en-US" sz="1300" b="0" dirty="0">
                        <a:solidFill>
                          <a:schemeClr val="tx1"/>
                        </a:solidFill>
                        <a:latin typeface="Calibri" panose="020F0502020204030204" pitchFamily="34" charset="0"/>
                      </a:endParaRPr>
                    </a:p>
                  </a:txBody>
                  <a:tcPr marL="82988" marR="82988" marT="41494" marB="4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068858315"/>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36273" y="552091"/>
            <a:ext cx="7974481" cy="948905"/>
          </a:xfrm>
        </p:spPr>
        <p:txBody>
          <a:bodyPr>
            <a:normAutofit/>
          </a:bodyPr>
          <a:lstStyle/>
          <a:p>
            <a:r>
              <a:rPr lang="en-IN" dirty="0"/>
              <a:t>Business Impact – High</a:t>
            </a:r>
          </a:p>
        </p:txBody>
      </p:sp>
      <p:sp>
        <p:nvSpPr>
          <p:cNvPr id="2" name="Slide Number Placeholder 1"/>
          <p:cNvSpPr>
            <a:spLocks noGrp="1"/>
          </p:cNvSpPr>
          <p:nvPr>
            <p:ph type="sldNum" sz="quarter" idx="2"/>
          </p:nvPr>
        </p:nvSpPr>
        <p:spPr/>
        <p:txBody>
          <a:bodyPr/>
          <a:lstStyle/>
          <a:p>
            <a:pPr lvl="0"/>
            <a:fld id="{86CB4B4D-7CA3-9044-876B-883B54F8677D}" type="slidenum">
              <a:rPr lang="en-US" smtClean="0"/>
              <a:t>50</a:t>
            </a:fld>
            <a:endParaRPr lang="en-US"/>
          </a:p>
        </p:txBody>
      </p:sp>
      <p:sp>
        <p:nvSpPr>
          <p:cNvPr id="5" name="TextBox 4"/>
          <p:cNvSpPr txBox="1"/>
          <p:nvPr/>
        </p:nvSpPr>
        <p:spPr>
          <a:xfrm>
            <a:off x="548416" y="1518249"/>
            <a:ext cx="10081483" cy="11917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1493" tIns="41493" rIns="41493" bIns="41493" numCol="1" spcCol="38100" rtlCol="0" anchor="t">
            <a:spAutoFit/>
          </a:bodyPr>
          <a:lstStyle/>
          <a:p>
            <a:pPr latinLnBrk="1" hangingPunct="0"/>
            <a:r>
              <a:rPr lang="en-US" dirty="0">
                <a:latin typeface="Calibri" panose="020F0502020204030204" pitchFamily="34" charset="0"/>
                <a:cs typeface="Calibri" panose="020F0502020204030204" pitchFamily="34" charset="0"/>
              </a:rPr>
              <a:t>A malicious hacker can gain complete access to any account just by knowing nothing. This leads to complete compromise of personal user data of every customer. </a:t>
            </a:r>
          </a:p>
          <a:p>
            <a:pPr latinLnBrk="1" hangingPunct="0"/>
            <a:r>
              <a:rPr lang="en-US" dirty="0">
                <a:latin typeface="Calibri" panose="020F0502020204030204" pitchFamily="34" charset="0"/>
                <a:cs typeface="Calibri" panose="020F0502020204030204" pitchFamily="34" charset="0"/>
              </a:rPr>
              <a:t>Attacker once logs in can then carry out actions on behalf of the victim which could lead to serious financial loss to him/her.</a:t>
            </a:r>
          </a:p>
        </p:txBody>
      </p:sp>
    </p:spTree>
    <p:extLst>
      <p:ext uri="{BB962C8B-B14F-4D97-AF65-F5344CB8AC3E}">
        <p14:creationId xmlns:p14="http://schemas.microsoft.com/office/powerpoint/2010/main" val="1418413435"/>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Recommendation</a:t>
            </a:r>
          </a:p>
        </p:txBody>
      </p:sp>
      <p:sp>
        <p:nvSpPr>
          <p:cNvPr id="3" name="Text Placeholder 2"/>
          <p:cNvSpPr>
            <a:spLocks noGrp="1"/>
          </p:cNvSpPr>
          <p:nvPr>
            <p:ph type="body" idx="1"/>
          </p:nvPr>
        </p:nvSpPr>
        <p:spPr>
          <a:xfrm>
            <a:off x="838200" y="1515074"/>
            <a:ext cx="10515600" cy="4351338"/>
          </a:xfrm>
        </p:spPr>
        <p:txBody>
          <a:bodyPr>
            <a:noAutofit/>
          </a:bodyPr>
          <a:lstStyle/>
          <a:p>
            <a:pPr marL="0" indent="0">
              <a:buNone/>
            </a:pPr>
            <a:r>
              <a:rPr lang="en-IN" sz="2400" dirty="0"/>
              <a:t>Take the following precautions:</a:t>
            </a:r>
          </a:p>
          <a:p>
            <a:pPr lvl="1"/>
            <a:r>
              <a:rPr lang="en-IN" sz="2000" dirty="0"/>
              <a:t>Proper Authentication Steps Should Be Followed</a:t>
            </a:r>
          </a:p>
          <a:p>
            <a:pPr lvl="1"/>
            <a:r>
              <a:rPr lang="en-IN" sz="2000" dirty="0"/>
              <a:t>Proper Authorization Steps Should Be Followed</a:t>
            </a:r>
          </a:p>
          <a:p>
            <a:pPr marL="457200" lvl="1" indent="0">
              <a:buNone/>
            </a:pPr>
            <a:endParaRPr lang="en-IN" sz="2000" dirty="0"/>
          </a:p>
          <a:p>
            <a:pPr lvl="1"/>
            <a:endParaRPr lang="en-IN" sz="2000" dirty="0"/>
          </a:p>
          <a:p>
            <a:pPr lvl="1"/>
            <a:endParaRPr lang="en-IN" sz="2000" dirty="0"/>
          </a:p>
          <a:p>
            <a:pPr lvl="1"/>
            <a:endParaRPr lang="en-IN" sz="2000" dirty="0"/>
          </a:p>
        </p:txBody>
      </p:sp>
      <p:sp>
        <p:nvSpPr>
          <p:cNvPr id="4" name="Rectangle 3"/>
          <p:cNvSpPr/>
          <p:nvPr/>
        </p:nvSpPr>
        <p:spPr>
          <a:xfrm>
            <a:off x="838200" y="4960513"/>
            <a:ext cx="11353800" cy="646331"/>
          </a:xfrm>
          <a:prstGeom prst="rect">
            <a:avLst/>
          </a:prstGeom>
        </p:spPr>
        <p:txBody>
          <a:bodyPr wrap="square">
            <a:spAutoFit/>
          </a:bodyPr>
          <a:lstStyle/>
          <a:p>
            <a:r>
              <a:rPr lang="en-US" i="1" dirty="0">
                <a:latin typeface="Calibri" panose="020F0502020204030204" pitchFamily="34" charset="0"/>
                <a:hlinkClick r:id="rId2"/>
              </a:rPr>
              <a:t>https://www.owasp.org/index.php/Forced_browsing</a:t>
            </a:r>
            <a:endParaRPr lang="en-US" i="1" dirty="0">
              <a:latin typeface="Calibri" panose="020F0502020204030204" pitchFamily="34" charset="0"/>
            </a:endParaRPr>
          </a:p>
          <a:p>
            <a:r>
              <a:rPr lang="en-IN" u="sng" dirty="0"/>
              <a:t>https://campus.barracuda.com/product/webapplicationfirewall/doc/42049348/forceful-browsing-attack/</a:t>
            </a:r>
            <a:endParaRPr lang="en-IN" i="1" dirty="0"/>
          </a:p>
        </p:txBody>
      </p:sp>
      <p:sp>
        <p:nvSpPr>
          <p:cNvPr id="5" name="Title 1"/>
          <p:cNvSpPr txBox="1">
            <a:spLocks/>
          </p:cNvSpPr>
          <p:nvPr/>
        </p:nvSpPr>
        <p:spPr>
          <a:xfrm>
            <a:off x="838200" y="353677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References:</a:t>
            </a:r>
          </a:p>
        </p:txBody>
      </p:sp>
    </p:spTree>
    <p:extLst>
      <p:ext uri="{BB962C8B-B14F-4D97-AF65-F5344CB8AC3E}">
        <p14:creationId xmlns:p14="http://schemas.microsoft.com/office/powerpoint/2010/main" val="583728456"/>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p:txBody>
          <a:bodyPr/>
          <a:lstStyle/>
          <a:p>
            <a:pPr lvl="0"/>
            <a:fld id="{86CB4B4D-7CA3-9044-876B-883B54F8677D}" type="slidenum">
              <a:rPr lang="uk-UA" smtClean="0"/>
              <a:t>52</a:t>
            </a:fld>
            <a:endParaRPr lang="uk-UA"/>
          </a:p>
        </p:txBody>
      </p:sp>
      <p:sp>
        <p:nvSpPr>
          <p:cNvPr id="3" name="Title 2"/>
          <p:cNvSpPr>
            <a:spLocks noGrp="1"/>
          </p:cNvSpPr>
          <p:nvPr>
            <p:ph type="title"/>
          </p:nvPr>
        </p:nvSpPr>
        <p:spPr>
          <a:xfrm>
            <a:off x="800100" y="488950"/>
            <a:ext cx="10515600" cy="1325563"/>
          </a:xfrm>
        </p:spPr>
        <p:txBody>
          <a:bodyPr/>
          <a:lstStyle/>
          <a:p>
            <a:r>
              <a:rPr lang="en-IN" dirty="0"/>
              <a:t>7. Default Files And Pages</a:t>
            </a:r>
          </a:p>
        </p:txBody>
      </p:sp>
      <p:graphicFrame>
        <p:nvGraphicFramePr>
          <p:cNvPr id="6" name="Table 5"/>
          <p:cNvGraphicFramePr>
            <a:graphicFrameLocks noGrp="1"/>
          </p:cNvGraphicFramePr>
          <p:nvPr>
            <p:extLst>
              <p:ext uri="{D42A27DB-BD31-4B8C-83A1-F6EECF244321}">
                <p14:modId xmlns:p14="http://schemas.microsoft.com/office/powerpoint/2010/main" val="1284268223"/>
              </p:ext>
            </p:extLst>
          </p:nvPr>
        </p:nvGraphicFramePr>
        <p:xfrm>
          <a:off x="1751173" y="2188740"/>
          <a:ext cx="8109380" cy="2821776"/>
        </p:xfrm>
        <a:graphic>
          <a:graphicData uri="http://schemas.openxmlformats.org/drawingml/2006/table">
            <a:tbl>
              <a:tblPr firstRow="1" bandRow="1">
                <a:tableStyleId>{5C22544A-7EE6-4342-B048-85BDC9FD1C3A}</a:tableStyleId>
              </a:tblPr>
              <a:tblGrid>
                <a:gridCol w="1413562">
                  <a:extLst>
                    <a:ext uri="{9D8B030D-6E8A-4147-A177-3AD203B41FA5}">
                      <a16:colId xmlns:a16="http://schemas.microsoft.com/office/drawing/2014/main" val="20000"/>
                    </a:ext>
                  </a:extLst>
                </a:gridCol>
                <a:gridCol w="6695818">
                  <a:extLst>
                    <a:ext uri="{9D8B030D-6E8A-4147-A177-3AD203B41FA5}">
                      <a16:colId xmlns:a16="http://schemas.microsoft.com/office/drawing/2014/main" val="20001"/>
                    </a:ext>
                  </a:extLst>
                </a:gridCol>
              </a:tblGrid>
              <a:tr h="415137">
                <a:tc>
                  <a:txBody>
                    <a:bodyPr/>
                    <a:lstStyle/>
                    <a:p>
                      <a:pPr algn="ctr"/>
                      <a:endParaRPr lang="en-US" sz="1600" dirty="0"/>
                    </a:p>
                  </a:txBody>
                  <a:tcPr marL="82988" marR="82988"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2988" marR="82988"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406639">
                <a:tc>
                  <a:txBody>
                    <a:bodyPr/>
                    <a:lstStyle/>
                    <a:p>
                      <a:pPr algn="ctr"/>
                      <a:r>
                        <a:rPr lang="en-US" sz="1600" dirty="0">
                          <a:solidFill>
                            <a:schemeClr val="bg1"/>
                          </a:solidFill>
                          <a:latin typeface="Calibri" panose="020F0502020204030204" pitchFamily="34" charset="0"/>
                        </a:rPr>
                        <a:t>Default Files And Pages </a:t>
                      </a:r>
                    </a:p>
                    <a:p>
                      <a:pPr algn="ctr"/>
                      <a:r>
                        <a:rPr lang="en-US" sz="1600" dirty="0">
                          <a:solidFill>
                            <a:schemeClr val="bg1"/>
                          </a:solidFill>
                          <a:latin typeface="Calibri" panose="020F0502020204030204" pitchFamily="34" charset="0"/>
                        </a:rPr>
                        <a:t>(Severe)</a:t>
                      </a:r>
                      <a:endParaRPr lang="en-US" sz="1300" dirty="0">
                        <a:solidFill>
                          <a:schemeClr val="bg1"/>
                        </a:solidFill>
                        <a:latin typeface="Calibri" panose="020F0502020204030204" pitchFamily="34" charset="0"/>
                      </a:endParaRPr>
                    </a:p>
                  </a:txBody>
                  <a:tcPr marL="82988" marR="82988" marT="41494" marB="414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00"/>
                    </a:solidFill>
                  </a:tcPr>
                </a:tc>
                <a:tc>
                  <a:txBody>
                    <a:bodyPr/>
                    <a:lstStyle/>
                    <a:p>
                      <a:r>
                        <a:rPr lang="en-US" sz="1300" dirty="0">
                          <a:solidFill>
                            <a:schemeClr val="tx1"/>
                          </a:solidFill>
                          <a:latin typeface="Calibri" panose="020F0502020204030204" pitchFamily="34" charset="0"/>
                        </a:rPr>
                        <a:t> </a:t>
                      </a:r>
                    </a:p>
                    <a:p>
                      <a:r>
                        <a:rPr lang="en-US" sz="1300" baseline="0" dirty="0">
                          <a:solidFill>
                            <a:schemeClr val="tx1"/>
                          </a:solidFill>
                          <a:latin typeface="Calibri" panose="020F0502020204030204" pitchFamily="34" charset="0"/>
                        </a:rPr>
                        <a:t>Below mentioned </a:t>
                      </a:r>
                      <a:r>
                        <a:rPr lang="en-US" sz="1300" baseline="0" dirty="0" err="1">
                          <a:solidFill>
                            <a:schemeClr val="tx1"/>
                          </a:solidFill>
                          <a:latin typeface="Calibri" panose="020F0502020204030204" pitchFamily="34" charset="0"/>
                        </a:rPr>
                        <a:t>urls</a:t>
                      </a:r>
                      <a:r>
                        <a:rPr lang="en-US" sz="1300" baseline="0" dirty="0">
                          <a:solidFill>
                            <a:schemeClr val="tx1"/>
                          </a:solidFill>
                          <a:latin typeface="Calibri" panose="020F0502020204030204" pitchFamily="34" charset="0"/>
                        </a:rPr>
                        <a:t> disclose server information</a:t>
                      </a:r>
                      <a:endParaRPr lang="en-US" sz="1300" dirty="0">
                        <a:solidFill>
                          <a:schemeClr val="tx1"/>
                        </a:solidFill>
                        <a:latin typeface="Calibri" panose="020F0502020204030204" pitchFamily="34" charset="0"/>
                        <a:cs typeface="Calibri" panose="020F0502020204030204" pitchFamily="34" charset="0"/>
                      </a:endParaRPr>
                    </a:p>
                    <a:p>
                      <a:endParaRPr lang="en-US" sz="1300" dirty="0">
                        <a:solidFill>
                          <a:schemeClr val="tx1"/>
                        </a:solidFill>
                        <a:latin typeface="Calibri" panose="020F0502020204030204" pitchFamily="34" charset="0"/>
                      </a:endParaRPr>
                    </a:p>
                    <a:p>
                      <a:r>
                        <a:rPr lang="en-US" sz="1300" b="1" dirty="0">
                          <a:solidFill>
                            <a:schemeClr val="tx1"/>
                          </a:solidFill>
                          <a:latin typeface="Calibri" panose="020F0502020204030204" pitchFamily="34" charset="0"/>
                        </a:rPr>
                        <a:t>Affected URL :</a:t>
                      </a:r>
                      <a:endParaRPr lang="en-US" sz="1300" b="0" i="0" u="none" strike="noStrike" dirty="0">
                        <a:solidFill>
                          <a:schemeClr val="tx1"/>
                        </a:solidFill>
                        <a:effectLst/>
                        <a:latin typeface="Calibri" panose="020F0502020204030204" pitchFamily="34" charset="0"/>
                        <a:ea typeface="+mn-ea"/>
                        <a:cs typeface="+mn-cs"/>
                        <a:sym typeface="Arial"/>
                      </a:endParaRPr>
                    </a:p>
                    <a:p>
                      <a:pPr marL="285750" indent="-285750">
                        <a:buFont typeface="Arial" panose="020B0604020202020204" pitchFamily="34" charset="0"/>
                        <a:buChar char="•"/>
                      </a:pPr>
                      <a:r>
                        <a:rPr lang="en-US" sz="1300" b="0" i="0" u="none" strike="noStrike" dirty="0">
                          <a:solidFill>
                            <a:schemeClr val="dk1"/>
                          </a:solidFill>
                          <a:effectLst/>
                          <a:latin typeface="Calibri" panose="020F0502020204030204" pitchFamily="34" charset="0"/>
                          <a:ea typeface="+mn-ea"/>
                          <a:cs typeface="Calibri" panose="020F0502020204030204" pitchFamily="34" charset="0"/>
                          <a:sym typeface="Arial"/>
                          <a:hlinkClick r:id="rId2"/>
                        </a:rPr>
                        <a:t>http://13.126.131.188/server-status/</a:t>
                      </a:r>
                      <a:endParaRPr lang="en-US" sz="1300" b="0" i="0" u="none" strike="noStrike" dirty="0">
                        <a:solidFill>
                          <a:schemeClr val="dk1"/>
                        </a:solidFill>
                        <a:effectLst/>
                        <a:latin typeface="Calibri" panose="020F0502020204030204" pitchFamily="34" charset="0"/>
                        <a:ea typeface="+mn-ea"/>
                        <a:cs typeface="Calibri" panose="020F0502020204030204" pitchFamily="34" charset="0"/>
                        <a:sym typeface="Arial"/>
                      </a:endParaRPr>
                    </a:p>
                    <a:p>
                      <a:pPr marL="285750" indent="-285750">
                        <a:buFont typeface="Arial" panose="020B0604020202020204" pitchFamily="34" charset="0"/>
                        <a:buChar char="•"/>
                      </a:pPr>
                      <a:r>
                        <a:rPr lang="en-US" sz="1300" b="0" i="0" u="none" strike="noStrike" dirty="0">
                          <a:solidFill>
                            <a:schemeClr val="dk1"/>
                          </a:solidFill>
                          <a:effectLst/>
                          <a:latin typeface="Calibri" panose="020F0502020204030204" pitchFamily="34" charset="0"/>
                          <a:ea typeface="+mn-ea"/>
                          <a:cs typeface="Calibri" panose="020F0502020204030204" pitchFamily="34" charset="0"/>
                          <a:sym typeface="Arial"/>
                          <a:hlinkClick r:id="rId3"/>
                        </a:rPr>
                        <a:t>http://13.126.131.188/robots.txt</a:t>
                      </a:r>
                      <a:endParaRPr lang="en-US" sz="1300" b="0" i="0" u="none" strike="noStrike" dirty="0">
                        <a:solidFill>
                          <a:schemeClr val="dk1"/>
                        </a:solidFill>
                        <a:effectLst/>
                        <a:latin typeface="Calibri" panose="020F0502020204030204" pitchFamily="34" charset="0"/>
                        <a:ea typeface="+mn-ea"/>
                        <a:cs typeface="Calibri" panose="020F0502020204030204" pitchFamily="34" charset="0"/>
                        <a:sym typeface="Arial"/>
                      </a:endParaRPr>
                    </a:p>
                    <a:p>
                      <a:pPr marL="285750" indent="-285750">
                        <a:buFont typeface="Arial" panose="020B0604020202020204" pitchFamily="34" charset="0"/>
                        <a:buChar char="•"/>
                      </a:pPr>
                      <a:r>
                        <a:rPr lang="en-US" sz="1300" b="0" dirty="0">
                          <a:solidFill>
                            <a:schemeClr val="tx1"/>
                          </a:solidFill>
                          <a:latin typeface="Calibri" panose="020F0502020204030204" pitchFamily="34" charset="0"/>
                          <a:hlinkClick r:id="rId4"/>
                        </a:rPr>
                        <a:t>http://13.126.131.188/static/images/uploads</a:t>
                      </a:r>
                      <a:endParaRPr lang="en-US" sz="1300" b="0" dirty="0">
                        <a:solidFill>
                          <a:schemeClr val="tx1"/>
                        </a:solidFill>
                        <a:latin typeface="Calibri" panose="020F0502020204030204" pitchFamily="34" charset="0"/>
                      </a:endParaRPr>
                    </a:p>
                    <a:p>
                      <a:pPr marL="285750" indent="-285750">
                        <a:buFont typeface="Arial" panose="020B0604020202020204" pitchFamily="34" charset="0"/>
                        <a:buChar char="•"/>
                      </a:pPr>
                      <a:r>
                        <a:rPr lang="en-US" sz="1300" b="0" dirty="0">
                          <a:solidFill>
                            <a:schemeClr val="tx1"/>
                          </a:solidFill>
                          <a:latin typeface="Calibri" panose="020F0502020204030204" pitchFamily="34" charset="0"/>
                          <a:hlinkClick r:id="rId5"/>
                        </a:rPr>
                        <a:t>http://13.126.131.188/[any_</a:t>
                      </a:r>
                      <a:r>
                        <a:rPr lang="en-US" sz="1300" b="0">
                          <a:solidFill>
                            <a:schemeClr val="tx1"/>
                          </a:solidFill>
                          <a:latin typeface="Calibri" panose="020F0502020204030204" pitchFamily="34" charset="0"/>
                          <a:hlinkClick r:id="rId5"/>
                        </a:rPr>
                        <a:t>text</a:t>
                      </a:r>
                      <a:r>
                        <a:rPr lang="en-US" sz="1300" b="0">
                          <a:solidFill>
                            <a:schemeClr val="tx1"/>
                          </a:solidFill>
                          <a:latin typeface="Calibri" panose="020F0502020204030204" pitchFamily="34" charset="0"/>
                        </a:rPr>
                        <a:t>]</a:t>
                      </a:r>
                    </a:p>
                    <a:p>
                      <a:pPr marL="0" indent="0">
                        <a:buFont typeface="Arial" panose="020B0604020202020204" pitchFamily="34" charset="0"/>
                        <a:buNone/>
                      </a:pPr>
                      <a:endParaRPr lang="en-US" sz="1300" b="0" dirty="0">
                        <a:solidFill>
                          <a:schemeClr val="tx1"/>
                        </a:solidFill>
                        <a:latin typeface="Calibri" panose="020F0502020204030204" pitchFamily="34" charset="0"/>
                      </a:endParaRPr>
                    </a:p>
                    <a:p>
                      <a:pPr marL="285750" indent="-285750">
                        <a:buFont typeface="Arial" panose="020B0604020202020204" pitchFamily="34" charset="0"/>
                        <a:buChar char="•"/>
                      </a:pPr>
                      <a:endParaRPr lang="en-US" sz="1300" b="0" dirty="0">
                        <a:solidFill>
                          <a:schemeClr val="tx1"/>
                        </a:solidFill>
                        <a:latin typeface="Calibri" panose="020F0502020204030204" pitchFamily="34" charset="0"/>
                      </a:endParaRPr>
                    </a:p>
                    <a:p>
                      <a:pPr marL="285750" indent="-285750">
                        <a:buFont typeface="Arial" panose="020B0604020202020204" pitchFamily="34" charset="0"/>
                        <a:buChar char="•"/>
                      </a:pPr>
                      <a:endParaRPr lang="en-US" sz="1300" b="0" dirty="0">
                        <a:solidFill>
                          <a:schemeClr val="tx1"/>
                        </a:solidFill>
                        <a:latin typeface="Calibri" panose="020F0502020204030204" pitchFamily="34" charset="0"/>
                      </a:endParaRPr>
                    </a:p>
                  </a:txBody>
                  <a:tcPr marL="82988" marR="82988" marT="41494" marB="4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777863245"/>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IN" dirty="0"/>
              <a:t>Observation</a:t>
            </a:r>
          </a:p>
        </p:txBody>
      </p:sp>
      <p:sp>
        <p:nvSpPr>
          <p:cNvPr id="3" name="Text Placeholder 2"/>
          <p:cNvSpPr>
            <a:spLocks noGrp="1"/>
          </p:cNvSpPr>
          <p:nvPr>
            <p:ph type="body" idx="1"/>
          </p:nvPr>
        </p:nvSpPr>
        <p:spPr>
          <a:xfrm>
            <a:off x="838200" y="1050870"/>
            <a:ext cx="10515600" cy="4351338"/>
          </a:xfrm>
        </p:spPr>
        <p:txBody>
          <a:bodyPr>
            <a:normAutofit/>
          </a:bodyPr>
          <a:lstStyle/>
          <a:p>
            <a:pPr marL="285750" indent="-285750"/>
            <a:r>
              <a:rPr lang="en-IN" sz="2000" dirty="0"/>
              <a:t>Navigate to </a:t>
            </a:r>
            <a:r>
              <a:rPr lang="en-US" sz="2000" b="0" i="0" u="none" strike="noStrike" dirty="0">
                <a:solidFill>
                  <a:schemeClr val="dk1"/>
                </a:solidFill>
                <a:effectLst/>
                <a:latin typeface="Calibri" panose="020F0502020204030204" pitchFamily="34" charset="0"/>
                <a:ea typeface="+mn-ea"/>
                <a:cs typeface="Calibri" panose="020F0502020204030204" pitchFamily="34" charset="0"/>
                <a:sym typeface="Arial"/>
              </a:rPr>
              <a:t>mentioned URL</a:t>
            </a:r>
          </a:p>
          <a:p>
            <a:pPr marL="285750" indent="-285750"/>
            <a:r>
              <a:rPr lang="en-US" sz="2000" dirty="0">
                <a:solidFill>
                  <a:schemeClr val="dk1"/>
                </a:solidFill>
                <a:latin typeface="Calibri" panose="020F0502020204030204" pitchFamily="34" charset="0"/>
                <a:cs typeface="Calibri" panose="020F0502020204030204" pitchFamily="34" charset="0"/>
                <a:sym typeface="Arial"/>
              </a:rPr>
              <a:t>Default server-status page opens which discloses server information</a:t>
            </a:r>
            <a:endParaRPr lang="en-IN" sz="2000" dirty="0"/>
          </a:p>
        </p:txBody>
      </p:sp>
      <p:pic>
        <p:nvPicPr>
          <p:cNvPr id="6" name="Picture 5" descr="Apache Status - Mozilla Firefox">
            <a:extLst>
              <a:ext uri="{FF2B5EF4-FFF2-40B4-BE49-F238E27FC236}">
                <a16:creationId xmlns:a16="http://schemas.microsoft.com/office/drawing/2014/main" id="{BD77196E-B444-437C-B6BA-F95EA8209F15}"/>
              </a:ext>
            </a:extLst>
          </p:cNvPr>
          <p:cNvPicPr>
            <a:picLocks noChangeAspect="1"/>
          </p:cNvPicPr>
          <p:nvPr/>
        </p:nvPicPr>
        <p:blipFill rotWithShape="1">
          <a:blip r:embed="rId2">
            <a:extLst>
              <a:ext uri="{28A0092B-C50C-407E-A947-70E740481C1C}">
                <a14:useLocalDpi xmlns:a14="http://schemas.microsoft.com/office/drawing/2010/main" val="0"/>
              </a:ext>
            </a:extLst>
          </a:blip>
          <a:srcRect l="1066" t="4148" r="16341"/>
          <a:stretch/>
        </p:blipFill>
        <p:spPr>
          <a:xfrm>
            <a:off x="975360" y="1941221"/>
            <a:ext cx="7477760" cy="4916779"/>
          </a:xfrm>
          <a:prstGeom prst="rect">
            <a:avLst/>
          </a:prstGeom>
        </p:spPr>
      </p:pic>
    </p:spTree>
    <p:extLst>
      <p:ext uri="{BB962C8B-B14F-4D97-AF65-F5344CB8AC3E}">
        <p14:creationId xmlns:p14="http://schemas.microsoft.com/office/powerpoint/2010/main" val="1417067254"/>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IN" dirty="0"/>
              <a:t>Observation</a:t>
            </a:r>
          </a:p>
        </p:txBody>
      </p:sp>
      <p:sp>
        <p:nvSpPr>
          <p:cNvPr id="3" name="Text Placeholder 2"/>
          <p:cNvSpPr>
            <a:spLocks noGrp="1"/>
          </p:cNvSpPr>
          <p:nvPr>
            <p:ph type="body" idx="1"/>
          </p:nvPr>
        </p:nvSpPr>
        <p:spPr>
          <a:xfrm>
            <a:off x="838200" y="1050870"/>
            <a:ext cx="10515600" cy="4351338"/>
          </a:xfrm>
        </p:spPr>
        <p:txBody>
          <a:bodyPr>
            <a:normAutofit/>
          </a:bodyPr>
          <a:lstStyle/>
          <a:p>
            <a:pPr marL="285750" indent="-285750"/>
            <a:r>
              <a:rPr lang="en-US" sz="2000" dirty="0"/>
              <a:t>robots.txt File</a:t>
            </a:r>
            <a:endParaRPr lang="en-US" sz="2000" b="0" i="0" u="none" strike="noStrike" dirty="0">
              <a:solidFill>
                <a:schemeClr val="dk1"/>
              </a:solidFill>
              <a:effectLst/>
              <a:latin typeface="Calibri" panose="020F0502020204030204" pitchFamily="34" charset="0"/>
              <a:ea typeface="+mn-ea"/>
              <a:cs typeface="Calibri" panose="020F0502020204030204" pitchFamily="34" charset="0"/>
              <a:sym typeface="Arial"/>
            </a:endParaRPr>
          </a:p>
          <a:p>
            <a:endParaRPr lang="en-IN" sz="2000" dirty="0"/>
          </a:p>
        </p:txBody>
      </p:sp>
      <p:pic>
        <p:nvPicPr>
          <p:cNvPr id="7" name="Picture 6">
            <a:extLst>
              <a:ext uri="{FF2B5EF4-FFF2-40B4-BE49-F238E27FC236}">
                <a16:creationId xmlns:a16="http://schemas.microsoft.com/office/drawing/2014/main" id="{0A1A7B0A-71B7-4983-9172-A42389C55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356" y="1767357"/>
            <a:ext cx="7636764" cy="4171844"/>
          </a:xfrm>
          <a:prstGeom prst="rect">
            <a:avLst/>
          </a:prstGeom>
        </p:spPr>
      </p:pic>
    </p:spTree>
    <p:extLst>
      <p:ext uri="{BB962C8B-B14F-4D97-AF65-F5344CB8AC3E}">
        <p14:creationId xmlns:p14="http://schemas.microsoft.com/office/powerpoint/2010/main" val="2098942203"/>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IN" dirty="0"/>
              <a:t>Observation</a:t>
            </a:r>
          </a:p>
        </p:txBody>
      </p:sp>
      <p:sp>
        <p:nvSpPr>
          <p:cNvPr id="3" name="Text Placeholder 2"/>
          <p:cNvSpPr>
            <a:spLocks noGrp="1"/>
          </p:cNvSpPr>
          <p:nvPr>
            <p:ph type="body" idx="1"/>
          </p:nvPr>
        </p:nvSpPr>
        <p:spPr>
          <a:xfrm>
            <a:off x="838200" y="1050870"/>
            <a:ext cx="10515600" cy="4351338"/>
          </a:xfrm>
        </p:spPr>
        <p:txBody>
          <a:bodyPr>
            <a:normAutofit/>
          </a:bodyPr>
          <a:lstStyle/>
          <a:p>
            <a:pPr marL="285750" indent="-285750"/>
            <a:r>
              <a:rPr lang="en-US" sz="2000" dirty="0"/>
              <a:t>Static/images/uploads Page</a:t>
            </a:r>
            <a:endParaRPr lang="en-US" sz="2000" b="0" i="0" u="none" strike="noStrike" dirty="0">
              <a:solidFill>
                <a:schemeClr val="dk1"/>
              </a:solidFill>
              <a:effectLst/>
              <a:latin typeface="Calibri" panose="020F0502020204030204" pitchFamily="34" charset="0"/>
              <a:ea typeface="+mn-ea"/>
              <a:cs typeface="Calibri" panose="020F0502020204030204" pitchFamily="34" charset="0"/>
              <a:sym typeface="Arial"/>
            </a:endParaRPr>
          </a:p>
          <a:p>
            <a:endParaRPr lang="en-IN" sz="2000" dirty="0"/>
          </a:p>
        </p:txBody>
      </p:sp>
      <p:pic>
        <p:nvPicPr>
          <p:cNvPr id="5" name="Picture 4">
            <a:extLst>
              <a:ext uri="{FF2B5EF4-FFF2-40B4-BE49-F238E27FC236}">
                <a16:creationId xmlns:a16="http://schemas.microsoft.com/office/drawing/2014/main" id="{8B294709-E6E6-4003-8E51-C54C4C3157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876" y="1653870"/>
            <a:ext cx="9030024" cy="4351338"/>
          </a:xfrm>
          <a:prstGeom prst="rect">
            <a:avLst/>
          </a:prstGeom>
        </p:spPr>
      </p:pic>
    </p:spTree>
    <p:extLst>
      <p:ext uri="{BB962C8B-B14F-4D97-AF65-F5344CB8AC3E}">
        <p14:creationId xmlns:p14="http://schemas.microsoft.com/office/powerpoint/2010/main" val="1204496575"/>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36273" y="552091"/>
            <a:ext cx="7974481" cy="948905"/>
          </a:xfrm>
        </p:spPr>
        <p:txBody>
          <a:bodyPr>
            <a:normAutofit/>
          </a:bodyPr>
          <a:lstStyle/>
          <a:p>
            <a:r>
              <a:rPr lang="en-IN" dirty="0"/>
              <a:t>Business Impact – Moderate</a:t>
            </a:r>
          </a:p>
        </p:txBody>
      </p:sp>
      <p:sp>
        <p:nvSpPr>
          <p:cNvPr id="2" name="Slide Number Placeholder 1"/>
          <p:cNvSpPr>
            <a:spLocks noGrp="1"/>
          </p:cNvSpPr>
          <p:nvPr>
            <p:ph type="sldNum" sz="quarter" idx="2"/>
          </p:nvPr>
        </p:nvSpPr>
        <p:spPr/>
        <p:txBody>
          <a:bodyPr/>
          <a:lstStyle/>
          <a:p>
            <a:pPr lvl="0"/>
            <a:fld id="{86CB4B4D-7CA3-9044-876B-883B54F8677D}" type="slidenum">
              <a:rPr lang="en-US" smtClean="0"/>
              <a:t>56</a:t>
            </a:fld>
            <a:endParaRPr lang="en-US"/>
          </a:p>
        </p:txBody>
      </p:sp>
      <p:sp>
        <p:nvSpPr>
          <p:cNvPr id="5" name="TextBox 4"/>
          <p:cNvSpPr txBox="1"/>
          <p:nvPr/>
        </p:nvSpPr>
        <p:spPr>
          <a:xfrm>
            <a:off x="548416" y="1518249"/>
            <a:ext cx="9576659" cy="9487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1493" tIns="41493" rIns="41493" bIns="41493" numCol="1" spcCol="38100" rtlCol="0" anchor="t">
            <a:spAutoFit/>
          </a:bodyPr>
          <a:lstStyle/>
          <a:p>
            <a:pPr latinLnBrk="1" hangingPunct="0"/>
            <a:r>
              <a:rPr lang="en-US" dirty="0">
                <a:latin typeface="Calibri" panose="020F0502020204030204" pitchFamily="34" charset="0"/>
                <a:cs typeface="Calibri" panose="020F0502020204030204" pitchFamily="34" charset="0"/>
              </a:rPr>
              <a:t>Although this vulnerability does not have a direct impact to users or the server, though it can help the attacker in mapping the server architecture and plan further attacks on the server</a:t>
            </a:r>
          </a:p>
          <a:p>
            <a:pPr latinLnBrk="1" hangingPunct="0"/>
            <a:endParaRPr lang="en-US" dirty="0">
              <a:latin typeface="Calibri" panose="020F0502020204030204" pitchFamily="34" charset="0"/>
              <a:cs typeface="Calibri" panose="020F0502020204030204" pitchFamily="34" charset="0"/>
            </a:endParaRPr>
          </a:p>
        </p:txBody>
      </p:sp>
      <p:sp>
        <p:nvSpPr>
          <p:cNvPr id="6" name="Title 1"/>
          <p:cNvSpPr txBox="1">
            <a:spLocks/>
          </p:cNvSpPr>
          <p:nvPr/>
        </p:nvSpPr>
        <p:spPr>
          <a:xfrm>
            <a:off x="436273" y="208262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Recommendation</a:t>
            </a:r>
          </a:p>
        </p:txBody>
      </p:sp>
      <p:sp>
        <p:nvSpPr>
          <p:cNvPr id="7" name="Text Placeholder 2"/>
          <p:cNvSpPr>
            <a:spLocks noGrp="1"/>
          </p:cNvSpPr>
          <p:nvPr>
            <p:ph type="body" idx="1"/>
          </p:nvPr>
        </p:nvSpPr>
        <p:spPr>
          <a:xfrm>
            <a:off x="436273" y="3050995"/>
            <a:ext cx="9688802" cy="1561501"/>
          </a:xfrm>
        </p:spPr>
        <p:txBody>
          <a:bodyPr>
            <a:noAutofit/>
          </a:bodyPr>
          <a:lstStyle/>
          <a:p>
            <a:pPr marL="0" indent="0">
              <a:buNone/>
            </a:pPr>
            <a:r>
              <a:rPr lang="en-IN" sz="2400" dirty="0"/>
              <a:t>Take the following precautions:</a:t>
            </a:r>
          </a:p>
          <a:p>
            <a:pPr lvl="1"/>
            <a:r>
              <a:rPr lang="en-IN" sz="2000" dirty="0"/>
              <a:t>Disable all default pages and folders including server-status and </a:t>
            </a:r>
            <a:r>
              <a:rPr lang="en-IN" sz="2000" dirty="0" err="1"/>
              <a:t>phpinfo.php</a:t>
            </a:r>
            <a:endParaRPr lang="en-IN" sz="2000" dirty="0"/>
          </a:p>
          <a:p>
            <a:pPr lvl="1"/>
            <a:endParaRPr lang="en-IN" sz="2000" dirty="0"/>
          </a:p>
          <a:p>
            <a:pPr lvl="1"/>
            <a:endParaRPr lang="en-IN" sz="2000" dirty="0"/>
          </a:p>
          <a:p>
            <a:pPr lvl="1"/>
            <a:endParaRPr lang="en-IN" sz="2000" dirty="0"/>
          </a:p>
        </p:txBody>
      </p:sp>
      <p:sp>
        <p:nvSpPr>
          <p:cNvPr id="10" name="Title 1"/>
          <p:cNvSpPr txBox="1">
            <a:spLocks/>
          </p:cNvSpPr>
          <p:nvPr/>
        </p:nvSpPr>
        <p:spPr>
          <a:xfrm>
            <a:off x="436273" y="398980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References:</a:t>
            </a:r>
          </a:p>
        </p:txBody>
      </p:sp>
      <p:sp>
        <p:nvSpPr>
          <p:cNvPr id="11" name="Rectangle 10"/>
          <p:cNvSpPr/>
          <p:nvPr/>
        </p:nvSpPr>
        <p:spPr>
          <a:xfrm>
            <a:off x="436273" y="5194120"/>
            <a:ext cx="11353800" cy="1200329"/>
          </a:xfrm>
          <a:prstGeom prst="rect">
            <a:avLst/>
          </a:prstGeom>
        </p:spPr>
        <p:txBody>
          <a:bodyPr wrap="square">
            <a:spAutoFit/>
          </a:bodyPr>
          <a:lstStyle/>
          <a:p>
            <a:r>
              <a:rPr lang="en-US" i="1" dirty="0">
                <a:latin typeface="Calibri" panose="020F0502020204030204" pitchFamily="34" charset="0"/>
              </a:rPr>
              <a:t>https://vuldb.com/?id.88482</a:t>
            </a:r>
          </a:p>
          <a:p>
            <a:r>
              <a:rPr lang="en-IN" i="1" dirty="0"/>
              <a:t>https://httpd.apache.org/docs/current/mod/mod_status.html</a:t>
            </a:r>
          </a:p>
          <a:p>
            <a:r>
              <a:rPr lang="en-IN" i="1" dirty="0"/>
              <a:t>https://www.beyondsecurity.com/scan_pentest_network_vulnerabilities_apache_http_server_httponly_cookie_information_disclosure</a:t>
            </a:r>
          </a:p>
        </p:txBody>
      </p:sp>
    </p:spTree>
    <p:extLst>
      <p:ext uri="{BB962C8B-B14F-4D97-AF65-F5344CB8AC3E}">
        <p14:creationId xmlns:p14="http://schemas.microsoft.com/office/powerpoint/2010/main" val="106627752"/>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p:txBody>
          <a:bodyPr/>
          <a:lstStyle/>
          <a:p>
            <a:pPr lvl="0"/>
            <a:fld id="{86CB4B4D-7CA3-9044-876B-883B54F8677D}" type="slidenum">
              <a:rPr lang="uk-UA" smtClean="0"/>
              <a:t>57</a:t>
            </a:fld>
            <a:endParaRPr lang="uk-UA"/>
          </a:p>
        </p:txBody>
      </p:sp>
      <p:sp>
        <p:nvSpPr>
          <p:cNvPr id="3" name="Title 2"/>
          <p:cNvSpPr>
            <a:spLocks noGrp="1"/>
          </p:cNvSpPr>
          <p:nvPr>
            <p:ph type="title"/>
          </p:nvPr>
        </p:nvSpPr>
        <p:spPr>
          <a:xfrm>
            <a:off x="800100" y="488950"/>
            <a:ext cx="10515600" cy="1325563"/>
          </a:xfrm>
        </p:spPr>
        <p:txBody>
          <a:bodyPr/>
          <a:lstStyle/>
          <a:p>
            <a:r>
              <a:rPr lang="en-IN" dirty="0"/>
              <a:t>8. Rate Limiting Flaw</a:t>
            </a:r>
          </a:p>
        </p:txBody>
      </p:sp>
      <p:graphicFrame>
        <p:nvGraphicFramePr>
          <p:cNvPr id="6" name="Table 5"/>
          <p:cNvGraphicFramePr>
            <a:graphicFrameLocks noGrp="1"/>
          </p:cNvGraphicFramePr>
          <p:nvPr>
            <p:extLst>
              <p:ext uri="{D42A27DB-BD31-4B8C-83A1-F6EECF244321}">
                <p14:modId xmlns:p14="http://schemas.microsoft.com/office/powerpoint/2010/main" val="3994789392"/>
              </p:ext>
            </p:extLst>
          </p:nvPr>
        </p:nvGraphicFramePr>
        <p:xfrm>
          <a:off x="1751173" y="2188740"/>
          <a:ext cx="8109380" cy="2821776"/>
        </p:xfrm>
        <a:graphic>
          <a:graphicData uri="http://schemas.openxmlformats.org/drawingml/2006/table">
            <a:tbl>
              <a:tblPr firstRow="1" bandRow="1">
                <a:tableStyleId>{5C22544A-7EE6-4342-B048-85BDC9FD1C3A}</a:tableStyleId>
              </a:tblPr>
              <a:tblGrid>
                <a:gridCol w="1413562">
                  <a:extLst>
                    <a:ext uri="{9D8B030D-6E8A-4147-A177-3AD203B41FA5}">
                      <a16:colId xmlns:a16="http://schemas.microsoft.com/office/drawing/2014/main" val="20000"/>
                    </a:ext>
                  </a:extLst>
                </a:gridCol>
                <a:gridCol w="6695818">
                  <a:extLst>
                    <a:ext uri="{9D8B030D-6E8A-4147-A177-3AD203B41FA5}">
                      <a16:colId xmlns:a16="http://schemas.microsoft.com/office/drawing/2014/main" val="20001"/>
                    </a:ext>
                  </a:extLst>
                </a:gridCol>
              </a:tblGrid>
              <a:tr h="415137">
                <a:tc>
                  <a:txBody>
                    <a:bodyPr/>
                    <a:lstStyle/>
                    <a:p>
                      <a:pPr algn="ctr"/>
                      <a:endParaRPr lang="en-US" sz="1600" dirty="0"/>
                    </a:p>
                  </a:txBody>
                  <a:tcPr marL="82988" marR="82988"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2988" marR="82988"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406639">
                <a:tc>
                  <a:txBody>
                    <a:bodyPr/>
                    <a:lstStyle/>
                    <a:p>
                      <a:pPr algn="ctr"/>
                      <a:r>
                        <a:rPr lang="en-US" sz="1600" dirty="0">
                          <a:solidFill>
                            <a:schemeClr val="bg1"/>
                          </a:solidFill>
                          <a:latin typeface="Calibri" panose="020F0502020204030204" pitchFamily="34" charset="0"/>
                        </a:rPr>
                        <a:t>Rate Limiting Flaw</a:t>
                      </a:r>
                    </a:p>
                    <a:p>
                      <a:pPr algn="ctr"/>
                      <a:r>
                        <a:rPr lang="en-US" sz="1600" dirty="0">
                          <a:solidFill>
                            <a:schemeClr val="bg1"/>
                          </a:solidFill>
                          <a:latin typeface="Calibri" panose="020F0502020204030204" pitchFamily="34" charset="0"/>
                        </a:rPr>
                        <a:t>(Low)</a:t>
                      </a:r>
                      <a:endParaRPr lang="en-US" sz="1300" dirty="0">
                        <a:solidFill>
                          <a:schemeClr val="bg1"/>
                        </a:solidFill>
                        <a:latin typeface="Calibri" panose="020F0502020204030204" pitchFamily="34" charset="0"/>
                      </a:endParaRPr>
                    </a:p>
                  </a:txBody>
                  <a:tcPr marL="82988" marR="82988" marT="41494" marB="414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en-US" sz="1300" dirty="0">
                          <a:solidFill>
                            <a:schemeClr val="tx1"/>
                          </a:solidFill>
                          <a:latin typeface="Calibri" panose="020F0502020204030204" pitchFamily="34" charset="0"/>
                        </a:rPr>
                        <a:t> </a:t>
                      </a:r>
                    </a:p>
                    <a:p>
                      <a:r>
                        <a:rPr lang="en-US" sz="1300" baseline="0" dirty="0">
                          <a:solidFill>
                            <a:schemeClr val="tx1"/>
                          </a:solidFill>
                          <a:latin typeface="Calibri" panose="020F0502020204030204" pitchFamily="34" charset="0"/>
                        </a:rPr>
                        <a:t>Below mentioned </a:t>
                      </a:r>
                      <a:r>
                        <a:rPr lang="en-US" sz="1300" baseline="0" dirty="0" err="1">
                          <a:solidFill>
                            <a:schemeClr val="tx1"/>
                          </a:solidFill>
                          <a:latin typeface="Calibri" panose="020F0502020204030204" pitchFamily="34" charset="0"/>
                        </a:rPr>
                        <a:t>urls</a:t>
                      </a:r>
                      <a:r>
                        <a:rPr lang="en-US" sz="1300" baseline="0" dirty="0">
                          <a:solidFill>
                            <a:schemeClr val="tx1"/>
                          </a:solidFill>
                          <a:latin typeface="Calibri" panose="020F0502020204030204" pitchFamily="34" charset="0"/>
                        </a:rPr>
                        <a:t> are accessible without authentication from valid user:-</a:t>
                      </a:r>
                      <a:endParaRPr lang="en-US" sz="1300" dirty="0">
                        <a:solidFill>
                          <a:schemeClr val="tx1"/>
                        </a:solidFill>
                        <a:latin typeface="Calibri" panose="020F0502020204030204" pitchFamily="34" charset="0"/>
                        <a:cs typeface="Calibri" panose="020F0502020204030204" pitchFamily="34" charset="0"/>
                      </a:endParaRPr>
                    </a:p>
                    <a:p>
                      <a:endParaRPr lang="en-US" sz="1300" dirty="0">
                        <a:solidFill>
                          <a:schemeClr val="tx1"/>
                        </a:solidFill>
                        <a:latin typeface="Calibri" panose="020F0502020204030204" pitchFamily="34" charset="0"/>
                      </a:endParaRPr>
                    </a:p>
                    <a:p>
                      <a:r>
                        <a:rPr lang="en-US" sz="1300" b="1" dirty="0">
                          <a:solidFill>
                            <a:schemeClr val="tx1"/>
                          </a:solidFill>
                          <a:latin typeface="Calibri" panose="020F0502020204030204" pitchFamily="34" charset="0"/>
                        </a:rPr>
                        <a:t>Affected URL :</a:t>
                      </a:r>
                      <a:endParaRPr lang="en-US" sz="1300" b="0" i="0" u="none" strike="noStrike" dirty="0">
                        <a:solidFill>
                          <a:schemeClr val="tx1"/>
                        </a:solidFill>
                        <a:effectLst/>
                        <a:latin typeface="Calibri" panose="020F0502020204030204" pitchFamily="34" charset="0"/>
                        <a:ea typeface="+mn-ea"/>
                        <a:cs typeface="+mn-cs"/>
                        <a:sym typeface="Arial"/>
                      </a:endParaRPr>
                    </a:p>
                    <a:p>
                      <a:pPr marL="285750" indent="-285750">
                        <a:buFont typeface="Arial" panose="020B0604020202020204" pitchFamily="34" charset="0"/>
                        <a:buChar char="•"/>
                      </a:pPr>
                      <a:r>
                        <a:rPr lang="en-US" sz="1300" b="0" i="0" u="none" strike="noStrike" dirty="0">
                          <a:solidFill>
                            <a:schemeClr val="dk1"/>
                          </a:solidFill>
                          <a:effectLst/>
                          <a:latin typeface="Calibri" panose="020F0502020204030204" pitchFamily="34" charset="0"/>
                          <a:ea typeface="+mn-ea"/>
                          <a:cs typeface="Calibri" panose="020F0502020204030204" pitchFamily="34" charset="0"/>
                          <a:sym typeface="Arial"/>
                        </a:rPr>
                        <a:t>http://13.126.131.188/cart/cart.php</a:t>
                      </a:r>
                      <a:endParaRPr lang="en-US" sz="1300" b="0" dirty="0">
                        <a:solidFill>
                          <a:schemeClr val="tx1"/>
                        </a:solidFill>
                        <a:latin typeface="Calibri" panose="020F0502020204030204" pitchFamily="34" charset="0"/>
                      </a:endParaRPr>
                    </a:p>
                    <a:p>
                      <a:pPr marL="285750" indent="-285750">
                        <a:buFont typeface="Arial" panose="020B0604020202020204" pitchFamily="34" charset="0"/>
                        <a:buChar char="•"/>
                      </a:pPr>
                      <a:endParaRPr lang="en-US" sz="1300" b="0" dirty="0">
                        <a:solidFill>
                          <a:schemeClr val="tx1"/>
                        </a:solidFill>
                        <a:latin typeface="Calibri" panose="020F0502020204030204" pitchFamily="34" charset="0"/>
                      </a:endParaRPr>
                    </a:p>
                    <a:p>
                      <a:pPr marL="285750" indent="-285750">
                        <a:buFont typeface="Arial" panose="020B0604020202020204" pitchFamily="34" charset="0"/>
                        <a:buChar char="•"/>
                      </a:pPr>
                      <a:endParaRPr lang="en-US" sz="1300" b="0" dirty="0">
                        <a:solidFill>
                          <a:schemeClr val="tx1"/>
                        </a:solidFill>
                        <a:latin typeface="Calibri" panose="020F0502020204030204" pitchFamily="34" charset="0"/>
                      </a:endParaRPr>
                    </a:p>
                  </a:txBody>
                  <a:tcPr marL="82988" marR="82988" marT="41494" marB="4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846749399"/>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IN" dirty="0"/>
              <a:t>Observation</a:t>
            </a:r>
          </a:p>
        </p:txBody>
      </p:sp>
      <p:sp>
        <p:nvSpPr>
          <p:cNvPr id="3" name="Text Placeholder 2"/>
          <p:cNvSpPr>
            <a:spLocks noGrp="1"/>
          </p:cNvSpPr>
          <p:nvPr>
            <p:ph type="body" idx="1"/>
          </p:nvPr>
        </p:nvSpPr>
        <p:spPr>
          <a:xfrm>
            <a:off x="838200" y="1050870"/>
            <a:ext cx="10515600" cy="4351338"/>
          </a:xfrm>
        </p:spPr>
        <p:txBody>
          <a:bodyPr>
            <a:normAutofit/>
          </a:bodyPr>
          <a:lstStyle/>
          <a:p>
            <a:pPr marL="285750" indent="-285750"/>
            <a:r>
              <a:rPr lang="en-IN" sz="2000" dirty="0"/>
              <a:t>Navigate to </a:t>
            </a:r>
            <a:r>
              <a:rPr lang="en-US" sz="2000" b="0" i="0" u="none" strike="noStrike" dirty="0">
                <a:solidFill>
                  <a:schemeClr val="dk1"/>
                </a:solidFill>
                <a:effectLst/>
                <a:latin typeface="Calibri" panose="020F0502020204030204" pitchFamily="34" charset="0"/>
                <a:ea typeface="+mn-ea"/>
                <a:cs typeface="Calibri" panose="020F0502020204030204" pitchFamily="34" charset="0"/>
                <a:sym typeface="Arial"/>
              </a:rPr>
              <a:t>mentioned URL</a:t>
            </a:r>
          </a:p>
          <a:p>
            <a:pPr marL="285750" indent="-285750"/>
            <a:r>
              <a:rPr lang="en-US" sz="2000" dirty="0">
                <a:solidFill>
                  <a:schemeClr val="dk1"/>
                </a:solidFill>
                <a:latin typeface="Calibri" panose="020F0502020204030204" pitchFamily="34" charset="0"/>
                <a:cs typeface="Calibri" panose="020F0502020204030204" pitchFamily="34" charset="0"/>
                <a:sym typeface="Arial"/>
              </a:rPr>
              <a:t>Apply </a:t>
            </a:r>
            <a:r>
              <a:rPr lang="en-US" sz="2000" dirty="0" err="1">
                <a:solidFill>
                  <a:schemeClr val="dk1"/>
                </a:solidFill>
                <a:latin typeface="Calibri" panose="020F0502020204030204" pitchFamily="34" charset="0"/>
                <a:cs typeface="Calibri" panose="020F0502020204030204" pitchFamily="34" charset="0"/>
                <a:sym typeface="Arial"/>
              </a:rPr>
              <a:t>Coupan</a:t>
            </a:r>
            <a:r>
              <a:rPr lang="en-US" sz="2000" dirty="0">
                <a:solidFill>
                  <a:schemeClr val="dk1"/>
                </a:solidFill>
                <a:latin typeface="Calibri" panose="020F0502020204030204" pitchFamily="34" charset="0"/>
                <a:cs typeface="Calibri" panose="020F0502020204030204" pitchFamily="34" charset="0"/>
                <a:sym typeface="Arial"/>
              </a:rPr>
              <a:t> Field Is </a:t>
            </a:r>
            <a:r>
              <a:rPr lang="en-US" sz="2000" dirty="0" err="1">
                <a:solidFill>
                  <a:schemeClr val="dk1"/>
                </a:solidFill>
                <a:latin typeface="Calibri" panose="020F0502020204030204" pitchFamily="34" charset="0"/>
                <a:cs typeface="Calibri" panose="020F0502020204030204" pitchFamily="34" charset="0"/>
                <a:sym typeface="Arial"/>
              </a:rPr>
              <a:t>Vunerable</a:t>
            </a:r>
            <a:r>
              <a:rPr lang="en-US" sz="2000" dirty="0">
                <a:solidFill>
                  <a:schemeClr val="dk1"/>
                </a:solidFill>
                <a:latin typeface="Calibri" panose="020F0502020204030204" pitchFamily="34" charset="0"/>
                <a:cs typeface="Calibri" panose="020F0502020204030204" pitchFamily="34" charset="0"/>
                <a:sym typeface="Arial"/>
              </a:rPr>
              <a:t> To Rate Limiting Flaw</a:t>
            </a:r>
            <a:endParaRPr lang="en-IN" sz="2000" dirty="0"/>
          </a:p>
        </p:txBody>
      </p:sp>
      <p:pic>
        <p:nvPicPr>
          <p:cNvPr id="5" name="Picture 4">
            <a:extLst>
              <a:ext uri="{FF2B5EF4-FFF2-40B4-BE49-F238E27FC236}">
                <a16:creationId xmlns:a16="http://schemas.microsoft.com/office/drawing/2014/main" id="{5FFE52FA-3FB2-4502-8BC9-1A7BBE74A5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0320" y="1992927"/>
            <a:ext cx="5766155" cy="4758685"/>
          </a:xfrm>
          <a:prstGeom prst="rect">
            <a:avLst/>
          </a:prstGeom>
        </p:spPr>
      </p:pic>
      <p:sp>
        <p:nvSpPr>
          <p:cNvPr id="7" name="Frame 6">
            <a:extLst>
              <a:ext uri="{FF2B5EF4-FFF2-40B4-BE49-F238E27FC236}">
                <a16:creationId xmlns:a16="http://schemas.microsoft.com/office/drawing/2014/main" id="{97994D64-C57E-4386-9512-ACD0BF0A09F5}"/>
              </a:ext>
            </a:extLst>
          </p:cNvPr>
          <p:cNvSpPr/>
          <p:nvPr/>
        </p:nvSpPr>
        <p:spPr>
          <a:xfrm>
            <a:off x="4846320" y="4531360"/>
            <a:ext cx="2367280" cy="72136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6248093"/>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IN" dirty="0"/>
              <a:t>Observation</a:t>
            </a:r>
          </a:p>
        </p:txBody>
      </p:sp>
      <p:sp>
        <p:nvSpPr>
          <p:cNvPr id="3" name="Text Placeholder 2"/>
          <p:cNvSpPr>
            <a:spLocks noGrp="1"/>
          </p:cNvSpPr>
          <p:nvPr>
            <p:ph type="body" idx="1"/>
          </p:nvPr>
        </p:nvSpPr>
        <p:spPr>
          <a:xfrm>
            <a:off x="838200" y="1050870"/>
            <a:ext cx="10515600" cy="4351338"/>
          </a:xfrm>
        </p:spPr>
        <p:txBody>
          <a:bodyPr>
            <a:normAutofit/>
          </a:bodyPr>
          <a:lstStyle/>
          <a:p>
            <a:pPr marL="285750" indent="-285750"/>
            <a:r>
              <a:rPr lang="en-US" sz="2000" dirty="0"/>
              <a:t>Look For A Parameter </a:t>
            </a:r>
            <a:r>
              <a:rPr lang="en-US" sz="2000" b="1" dirty="0" err="1"/>
              <a:t>coupan</a:t>
            </a:r>
            <a:r>
              <a:rPr lang="en-US" sz="2000" b="1" dirty="0"/>
              <a:t> </a:t>
            </a:r>
            <a:r>
              <a:rPr lang="en-US" sz="2000" dirty="0"/>
              <a:t>in Header</a:t>
            </a:r>
            <a:endParaRPr lang="en-IN" sz="2000" dirty="0"/>
          </a:p>
        </p:txBody>
      </p:sp>
      <p:pic>
        <p:nvPicPr>
          <p:cNvPr id="6" name="Picture 5">
            <a:extLst>
              <a:ext uri="{FF2B5EF4-FFF2-40B4-BE49-F238E27FC236}">
                <a16:creationId xmlns:a16="http://schemas.microsoft.com/office/drawing/2014/main" id="{09BCCE40-D2F6-4C07-A15C-D1C32BDA78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029" y="1978550"/>
            <a:ext cx="8898881" cy="3230617"/>
          </a:xfrm>
          <a:prstGeom prst="rect">
            <a:avLst/>
          </a:prstGeom>
        </p:spPr>
      </p:pic>
      <p:sp>
        <p:nvSpPr>
          <p:cNvPr id="8" name="Rectangle 7">
            <a:extLst>
              <a:ext uri="{FF2B5EF4-FFF2-40B4-BE49-F238E27FC236}">
                <a16:creationId xmlns:a16="http://schemas.microsoft.com/office/drawing/2014/main" id="{2FE3C4BF-5BA7-491F-AB04-05692B309441}"/>
              </a:ext>
            </a:extLst>
          </p:cNvPr>
          <p:cNvSpPr/>
          <p:nvPr/>
        </p:nvSpPr>
        <p:spPr>
          <a:xfrm>
            <a:off x="1838960" y="4541520"/>
            <a:ext cx="335280" cy="2235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Frame 8">
            <a:extLst>
              <a:ext uri="{FF2B5EF4-FFF2-40B4-BE49-F238E27FC236}">
                <a16:creationId xmlns:a16="http://schemas.microsoft.com/office/drawing/2014/main" id="{841CDD72-C5DA-4D15-B3C7-8A7109F989AC}"/>
              </a:ext>
            </a:extLst>
          </p:cNvPr>
          <p:cNvSpPr/>
          <p:nvPr/>
        </p:nvSpPr>
        <p:spPr>
          <a:xfrm>
            <a:off x="935029" y="4429760"/>
            <a:ext cx="1523691" cy="54864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9245636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p:txBody>
          <a:bodyPr/>
          <a:lstStyle/>
          <a:p>
            <a:pPr lvl="0"/>
            <a:fld id="{86CB4B4D-7CA3-9044-876B-883B54F8677D}" type="slidenum">
              <a:rPr lang="uk-UA" smtClean="0"/>
              <a:t>6</a:t>
            </a:fld>
            <a:endParaRPr lang="uk-UA" dirty="0"/>
          </a:p>
        </p:txBody>
      </p:sp>
      <p:sp>
        <p:nvSpPr>
          <p:cNvPr id="3" name="Title 2"/>
          <p:cNvSpPr>
            <a:spLocks noGrp="1"/>
          </p:cNvSpPr>
          <p:nvPr>
            <p:ph type="title"/>
          </p:nvPr>
        </p:nvSpPr>
        <p:spPr/>
        <p:txBody>
          <a:bodyPr/>
          <a:lstStyle/>
          <a:p>
            <a:r>
              <a:rPr lang="en-IN" dirty="0"/>
              <a:t>1. SQL Injection</a:t>
            </a:r>
          </a:p>
        </p:txBody>
      </p:sp>
      <p:graphicFrame>
        <p:nvGraphicFramePr>
          <p:cNvPr id="6" name="Table 5"/>
          <p:cNvGraphicFramePr>
            <a:graphicFrameLocks noGrp="1"/>
          </p:cNvGraphicFramePr>
          <p:nvPr>
            <p:extLst>
              <p:ext uri="{D42A27DB-BD31-4B8C-83A1-F6EECF244321}">
                <p14:modId xmlns:p14="http://schemas.microsoft.com/office/powerpoint/2010/main" val="1433588181"/>
              </p:ext>
            </p:extLst>
          </p:nvPr>
        </p:nvGraphicFramePr>
        <p:xfrm>
          <a:off x="838200" y="1027906"/>
          <a:ext cx="10515600" cy="5179854"/>
        </p:xfrm>
        <a:graphic>
          <a:graphicData uri="http://schemas.openxmlformats.org/drawingml/2006/table">
            <a:tbl>
              <a:tblPr firstRow="1" bandRow="1">
                <a:tableStyleId>{5C22544A-7EE6-4342-B048-85BDC9FD1C3A}</a:tableStyleId>
              </a:tblPr>
              <a:tblGrid>
                <a:gridCol w="1832995">
                  <a:extLst>
                    <a:ext uri="{9D8B030D-6E8A-4147-A177-3AD203B41FA5}">
                      <a16:colId xmlns:a16="http://schemas.microsoft.com/office/drawing/2014/main" val="20000"/>
                    </a:ext>
                  </a:extLst>
                </a:gridCol>
                <a:gridCol w="8682605">
                  <a:extLst>
                    <a:ext uri="{9D8B030D-6E8A-4147-A177-3AD203B41FA5}">
                      <a16:colId xmlns:a16="http://schemas.microsoft.com/office/drawing/2014/main" val="20001"/>
                    </a:ext>
                  </a:extLst>
                </a:gridCol>
              </a:tblGrid>
              <a:tr h="762055">
                <a:tc>
                  <a:txBody>
                    <a:bodyPr/>
                    <a:lstStyle/>
                    <a:p>
                      <a:pPr algn="ctr"/>
                      <a:endParaRPr lang="en-US" sz="1600" dirty="0"/>
                    </a:p>
                  </a:txBody>
                  <a:tcPr marL="82988" marR="82988"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2988" marR="82988"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417799">
                <a:tc>
                  <a:txBody>
                    <a:bodyPr/>
                    <a:lstStyle/>
                    <a:p>
                      <a:pPr algn="ctr"/>
                      <a:r>
                        <a:rPr lang="en-US" sz="2400" dirty="0">
                          <a:solidFill>
                            <a:srgbClr val="FFFFFF"/>
                          </a:solidFill>
                          <a:latin typeface="Calibri" panose="020F0502020204030204" pitchFamily="34" charset="0"/>
                        </a:rPr>
                        <a:t>SQL</a:t>
                      </a:r>
                      <a:r>
                        <a:rPr lang="en-US" sz="2400" baseline="0" dirty="0">
                          <a:solidFill>
                            <a:srgbClr val="FFFFFF"/>
                          </a:solidFill>
                          <a:latin typeface="Calibri" panose="020F0502020204030204" pitchFamily="34" charset="0"/>
                        </a:rPr>
                        <a:t> Injection</a:t>
                      </a:r>
                      <a:endParaRPr lang="en-US" sz="2400" dirty="0">
                        <a:solidFill>
                          <a:srgbClr val="FFFFFF"/>
                        </a:solidFill>
                        <a:latin typeface="Calibri" panose="020F0502020204030204" pitchFamily="34" charset="0"/>
                      </a:endParaRPr>
                    </a:p>
                    <a:p>
                      <a:pPr algn="ctr"/>
                      <a:r>
                        <a:rPr lang="en-US" sz="1800" dirty="0">
                          <a:solidFill>
                            <a:srgbClr val="FFFFFF"/>
                          </a:solidFill>
                          <a:latin typeface="Calibri" panose="020F0502020204030204" pitchFamily="34" charset="0"/>
                        </a:rPr>
                        <a:t>(Critical)</a:t>
                      </a:r>
                    </a:p>
                  </a:txBody>
                  <a:tcPr marL="82988" marR="82988" marT="41494" marB="414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r>
                        <a:rPr lang="en-US" sz="1300" dirty="0">
                          <a:solidFill>
                            <a:schemeClr val="tx1"/>
                          </a:solidFill>
                          <a:latin typeface="Calibri" panose="020F0502020204030204" pitchFamily="34" charset="0"/>
                        </a:rPr>
                        <a:t> </a:t>
                      </a:r>
                      <a:endParaRPr lang="en-US" sz="1600" dirty="0">
                        <a:solidFill>
                          <a:schemeClr val="tx1"/>
                        </a:solidFill>
                        <a:latin typeface="Calibri" panose="020F0502020204030204" pitchFamily="34" charset="0"/>
                      </a:endParaRPr>
                    </a:p>
                    <a:p>
                      <a:r>
                        <a:rPr lang="en-US" sz="1800" baseline="0" dirty="0">
                          <a:solidFill>
                            <a:schemeClr val="tx1"/>
                          </a:solidFill>
                          <a:latin typeface="Calibri" panose="020F0502020204030204" pitchFamily="34" charset="0"/>
                        </a:rPr>
                        <a:t>Here are other similar </a:t>
                      </a:r>
                      <a:r>
                        <a:rPr lang="en-US" sz="1800" baseline="0" dirty="0" err="1">
                          <a:solidFill>
                            <a:schemeClr val="tx1"/>
                          </a:solidFill>
                          <a:latin typeface="Calibri" panose="020F0502020204030204" pitchFamily="34" charset="0"/>
                        </a:rPr>
                        <a:t>SQLi</a:t>
                      </a:r>
                      <a:r>
                        <a:rPr lang="en-US" sz="1800" baseline="0" dirty="0">
                          <a:solidFill>
                            <a:schemeClr val="tx1"/>
                          </a:solidFill>
                          <a:latin typeface="Calibri" panose="020F0502020204030204" pitchFamily="34" charset="0"/>
                        </a:rPr>
                        <a:t> in the application</a:t>
                      </a:r>
                      <a:endParaRPr lang="en-US" sz="1800" dirty="0">
                        <a:solidFill>
                          <a:schemeClr val="tx1"/>
                        </a:solidFill>
                        <a:latin typeface="Calibri" panose="020F0502020204030204" pitchFamily="34" charset="0"/>
                        <a:cs typeface="Calibri" panose="020F0502020204030204" pitchFamily="34" charset="0"/>
                      </a:endParaRPr>
                    </a:p>
                    <a:p>
                      <a:endParaRPr lang="en-US" sz="1800" dirty="0">
                        <a:solidFill>
                          <a:schemeClr val="tx1"/>
                        </a:solidFill>
                        <a:latin typeface="Calibri" panose="020F0502020204030204" pitchFamily="34" charset="0"/>
                      </a:endParaRPr>
                    </a:p>
                    <a:p>
                      <a:r>
                        <a:rPr lang="en-US" sz="1800" b="1" dirty="0">
                          <a:solidFill>
                            <a:schemeClr val="tx1"/>
                          </a:solidFill>
                          <a:latin typeface="Calibri" panose="020F0502020204030204" pitchFamily="34" charset="0"/>
                        </a:rPr>
                        <a:t>Affected URL :</a:t>
                      </a:r>
                      <a:endParaRPr lang="en-US" sz="1800" b="0" i="0" u="none" strike="noStrike" dirty="0">
                        <a:solidFill>
                          <a:schemeClr val="tx1"/>
                        </a:solidFill>
                        <a:effectLst/>
                        <a:latin typeface="Calibri" panose="020F0502020204030204" pitchFamily="34" charset="0"/>
                        <a:ea typeface="+mn-ea"/>
                        <a:cs typeface="+mn-cs"/>
                        <a:sym typeface="Arial"/>
                      </a:endParaRPr>
                    </a:p>
                    <a:p>
                      <a:pPr marL="285750" indent="-285750">
                        <a:buFont typeface="Arial" panose="020B0604020202020204" pitchFamily="34" charset="0"/>
                        <a:buChar char="•"/>
                      </a:pPr>
                      <a:r>
                        <a:rPr lang="en-US" sz="1800" b="0" i="0" u="none" strike="noStrike" dirty="0">
                          <a:solidFill>
                            <a:schemeClr val="dk1"/>
                          </a:solidFill>
                          <a:effectLst/>
                          <a:latin typeface="Calibri" panose="020F0502020204030204" pitchFamily="34" charset="0"/>
                          <a:ea typeface="+mn-ea"/>
                          <a:cs typeface="Calibri" panose="020F0502020204030204" pitchFamily="34" charset="0"/>
                          <a:sym typeface="Arial"/>
                          <a:hlinkClick r:id="rId2"/>
                        </a:rPr>
                        <a:t>http://13.232.110.86/products.php?cat=HERE </a:t>
                      </a:r>
                      <a:r>
                        <a:rPr lang="en-US" sz="1800" b="0" i="0" u="none" strike="noStrike" dirty="0">
                          <a:solidFill>
                            <a:schemeClr val="dk1"/>
                          </a:solidFill>
                          <a:effectLst/>
                          <a:latin typeface="Calibri" panose="020F0502020204030204" pitchFamily="34" charset="0"/>
                          <a:ea typeface="+mn-ea"/>
                          <a:cs typeface="Calibri" panose="020F0502020204030204" pitchFamily="34" charset="0"/>
                          <a:sym typeface="Arial"/>
                        </a:rPr>
                        <a:t>(cat </a:t>
                      </a:r>
                      <a:r>
                        <a:rPr lang="en-US" sz="1800" b="0" i="0" u="none" strike="noStrike" baseline="0" dirty="0">
                          <a:solidFill>
                            <a:schemeClr val="dk1"/>
                          </a:solidFill>
                          <a:effectLst/>
                          <a:latin typeface="Calibri" panose="020F0502020204030204" pitchFamily="34" charset="0"/>
                          <a:ea typeface="+mn-ea"/>
                          <a:cs typeface="Calibri" panose="020F0502020204030204" pitchFamily="34" charset="0"/>
                          <a:sym typeface="Arial"/>
                        </a:rPr>
                        <a:t>GET parameter)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u="none" strike="noStrike" dirty="0">
                          <a:solidFill>
                            <a:schemeClr val="dk1"/>
                          </a:solidFill>
                          <a:effectLst/>
                          <a:latin typeface="Calibri" panose="020F0502020204030204" pitchFamily="34" charset="0"/>
                          <a:ea typeface="+mn-ea"/>
                          <a:cs typeface="Calibri" panose="020F0502020204030204" pitchFamily="34" charset="0"/>
                          <a:sym typeface="Arial"/>
                        </a:rPr>
                        <a:t>http://13.232.110.86/products.php (page </a:t>
                      </a:r>
                      <a:r>
                        <a:rPr lang="en-US" sz="1800" b="0" i="0" u="none" strike="noStrike" baseline="0" dirty="0">
                          <a:solidFill>
                            <a:schemeClr val="dk1"/>
                          </a:solidFill>
                          <a:effectLst/>
                          <a:latin typeface="Calibri" panose="020F0502020204030204" pitchFamily="34" charset="0"/>
                          <a:ea typeface="+mn-ea"/>
                          <a:cs typeface="Calibri" panose="020F0502020204030204" pitchFamily="34" charset="0"/>
                          <a:sym typeface="Arial"/>
                        </a:rPr>
                        <a:t>POST parameter)</a:t>
                      </a:r>
                      <a:endParaRPr lang="en-US" sz="1800" b="0" i="0" u="none" strike="noStrike" dirty="0">
                        <a:solidFill>
                          <a:schemeClr val="dk1"/>
                        </a:solidFill>
                        <a:effectLst/>
                        <a:latin typeface="Calibri" panose="020F0502020204030204" pitchFamily="34" charset="0"/>
                        <a:ea typeface="+mn-ea"/>
                        <a:cs typeface="Calibri" panose="020F0502020204030204" pitchFamily="34" charset="0"/>
                        <a:sym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300" b="0" i="0" u="none" strike="noStrike" dirty="0">
                        <a:solidFill>
                          <a:schemeClr val="dk1"/>
                        </a:solidFill>
                        <a:effectLst/>
                        <a:latin typeface="Calibri" panose="020F0502020204030204" pitchFamily="34" charset="0"/>
                        <a:ea typeface="+mn-ea"/>
                        <a:cs typeface="Calibri" panose="020F0502020204030204" pitchFamily="34" charset="0"/>
                        <a:sym typeface="Arial"/>
                      </a:endParaRPr>
                    </a:p>
                  </a:txBody>
                  <a:tcPr marL="82988" marR="82988" marT="41494" marB="4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991717009"/>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IN" dirty="0"/>
              <a:t>POC</a:t>
            </a:r>
          </a:p>
        </p:txBody>
      </p:sp>
      <p:sp>
        <p:nvSpPr>
          <p:cNvPr id="3" name="Text Placeholder 2"/>
          <p:cNvSpPr>
            <a:spLocks noGrp="1"/>
          </p:cNvSpPr>
          <p:nvPr>
            <p:ph type="body" idx="1"/>
          </p:nvPr>
        </p:nvSpPr>
        <p:spPr>
          <a:xfrm>
            <a:off x="838200" y="1050870"/>
            <a:ext cx="10515600" cy="4351338"/>
          </a:xfrm>
        </p:spPr>
        <p:txBody>
          <a:bodyPr>
            <a:normAutofit/>
          </a:bodyPr>
          <a:lstStyle/>
          <a:p>
            <a:pPr marL="285750" indent="-285750"/>
            <a:r>
              <a:rPr lang="en-US" sz="2000" dirty="0" err="1"/>
              <a:t>Bruteforcing</a:t>
            </a:r>
            <a:r>
              <a:rPr lang="en-US" sz="2000" dirty="0"/>
              <a:t> This Field parameter </a:t>
            </a:r>
            <a:r>
              <a:rPr lang="en-US" sz="2000" b="1" dirty="0" err="1"/>
              <a:t>coupan</a:t>
            </a:r>
            <a:endParaRPr lang="en-IN" sz="2000" dirty="0"/>
          </a:p>
        </p:txBody>
      </p:sp>
      <p:sp>
        <p:nvSpPr>
          <p:cNvPr id="7" name="Frame 6">
            <a:extLst>
              <a:ext uri="{FF2B5EF4-FFF2-40B4-BE49-F238E27FC236}">
                <a16:creationId xmlns:a16="http://schemas.microsoft.com/office/drawing/2014/main" id="{97994D64-C57E-4386-9512-ACD0BF0A09F5}"/>
              </a:ext>
            </a:extLst>
          </p:cNvPr>
          <p:cNvSpPr/>
          <p:nvPr/>
        </p:nvSpPr>
        <p:spPr>
          <a:xfrm>
            <a:off x="4846320" y="4531360"/>
            <a:ext cx="2367280" cy="72136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50FBA28F-526B-4D73-BFBE-F1DADB4B61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319" y="1455791"/>
            <a:ext cx="7579361" cy="5399483"/>
          </a:xfrm>
          <a:prstGeom prst="rect">
            <a:avLst/>
          </a:prstGeom>
        </p:spPr>
      </p:pic>
      <p:sp>
        <p:nvSpPr>
          <p:cNvPr id="8" name="Frame 7">
            <a:extLst>
              <a:ext uri="{FF2B5EF4-FFF2-40B4-BE49-F238E27FC236}">
                <a16:creationId xmlns:a16="http://schemas.microsoft.com/office/drawing/2014/main" id="{1597945E-946A-4C66-8D05-873AA6A36222}"/>
              </a:ext>
            </a:extLst>
          </p:cNvPr>
          <p:cNvSpPr/>
          <p:nvPr/>
        </p:nvSpPr>
        <p:spPr>
          <a:xfrm>
            <a:off x="3444240" y="4104640"/>
            <a:ext cx="2651760" cy="98552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ectangle 8">
            <a:extLst>
              <a:ext uri="{FF2B5EF4-FFF2-40B4-BE49-F238E27FC236}">
                <a16:creationId xmlns:a16="http://schemas.microsoft.com/office/drawing/2014/main" id="{91EC45EE-618F-40B9-BD9C-D1F380487F9C}"/>
              </a:ext>
            </a:extLst>
          </p:cNvPr>
          <p:cNvSpPr/>
          <p:nvPr/>
        </p:nvSpPr>
        <p:spPr>
          <a:xfrm>
            <a:off x="4175760" y="4401132"/>
            <a:ext cx="243840" cy="31310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6617432"/>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36273" y="552091"/>
            <a:ext cx="7974481" cy="948905"/>
          </a:xfrm>
        </p:spPr>
        <p:txBody>
          <a:bodyPr>
            <a:normAutofit/>
          </a:bodyPr>
          <a:lstStyle/>
          <a:p>
            <a:r>
              <a:rPr lang="en-IN" dirty="0"/>
              <a:t>Business Impact – Moderate</a:t>
            </a:r>
          </a:p>
        </p:txBody>
      </p:sp>
      <p:sp>
        <p:nvSpPr>
          <p:cNvPr id="2" name="Slide Number Placeholder 1"/>
          <p:cNvSpPr>
            <a:spLocks noGrp="1"/>
          </p:cNvSpPr>
          <p:nvPr>
            <p:ph type="sldNum" sz="quarter" idx="2"/>
          </p:nvPr>
        </p:nvSpPr>
        <p:spPr/>
        <p:txBody>
          <a:bodyPr/>
          <a:lstStyle/>
          <a:p>
            <a:pPr lvl="0"/>
            <a:fld id="{86CB4B4D-7CA3-9044-876B-883B54F8677D}" type="slidenum">
              <a:rPr lang="en-US" smtClean="0"/>
              <a:t>61</a:t>
            </a:fld>
            <a:endParaRPr lang="en-US"/>
          </a:p>
        </p:txBody>
      </p:sp>
      <p:sp>
        <p:nvSpPr>
          <p:cNvPr id="5" name="TextBox 4"/>
          <p:cNvSpPr txBox="1"/>
          <p:nvPr/>
        </p:nvSpPr>
        <p:spPr>
          <a:xfrm>
            <a:off x="548416" y="1518249"/>
            <a:ext cx="9576659" cy="91479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1493" tIns="41493" rIns="41493" bIns="41493" numCol="1" spcCol="38100" rtlCol="0" anchor="t">
            <a:spAutoFit/>
          </a:bodyPr>
          <a:lstStyle/>
          <a:p>
            <a:pPr latinLnBrk="1" hangingPunct="0"/>
            <a:r>
              <a:rPr lang="en-US" dirty="0">
                <a:latin typeface="Calibri" panose="020F0502020204030204" pitchFamily="34" charset="0"/>
                <a:cs typeface="Calibri" panose="020F0502020204030204" pitchFamily="34" charset="0"/>
              </a:rPr>
              <a:t>Although this vulnerability does not have a direct impact to users or the server, though it can help the attacker to produce multiple requests </a:t>
            </a:r>
            <a:r>
              <a:rPr lang="en-US" dirty="0" err="1">
                <a:latin typeface="Calibri" panose="020F0502020204030204" pitchFamily="34" charset="0"/>
                <a:cs typeface="Calibri" panose="020F0502020204030204" pitchFamily="34" charset="0"/>
              </a:rPr>
              <a:t>att</a:t>
            </a:r>
            <a:r>
              <a:rPr lang="en-US" dirty="0">
                <a:latin typeface="Calibri" panose="020F0502020204030204" pitchFamily="34" charset="0"/>
                <a:cs typeface="Calibri" panose="020F0502020204030204" pitchFamily="34" charset="0"/>
              </a:rPr>
              <a:t> a time which may result in huge traffic at server and may let it down.</a:t>
            </a:r>
          </a:p>
        </p:txBody>
      </p:sp>
      <p:sp>
        <p:nvSpPr>
          <p:cNvPr id="6" name="Title 1"/>
          <p:cNvSpPr txBox="1">
            <a:spLocks/>
          </p:cNvSpPr>
          <p:nvPr/>
        </p:nvSpPr>
        <p:spPr>
          <a:xfrm>
            <a:off x="436273" y="208262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Recommendation</a:t>
            </a:r>
          </a:p>
        </p:txBody>
      </p:sp>
      <p:sp>
        <p:nvSpPr>
          <p:cNvPr id="7" name="Text Placeholder 2"/>
          <p:cNvSpPr>
            <a:spLocks noGrp="1"/>
          </p:cNvSpPr>
          <p:nvPr>
            <p:ph type="body" idx="1"/>
          </p:nvPr>
        </p:nvSpPr>
        <p:spPr>
          <a:xfrm>
            <a:off x="436273" y="3050995"/>
            <a:ext cx="9688802" cy="1561501"/>
          </a:xfrm>
        </p:spPr>
        <p:txBody>
          <a:bodyPr>
            <a:noAutofit/>
          </a:bodyPr>
          <a:lstStyle/>
          <a:p>
            <a:pPr marL="0" indent="0">
              <a:buNone/>
            </a:pPr>
            <a:r>
              <a:rPr lang="en-IN" sz="2400" dirty="0"/>
              <a:t>Take the following precautions:</a:t>
            </a:r>
          </a:p>
          <a:p>
            <a:pPr lvl="1"/>
            <a:r>
              <a:rPr lang="en-IN" sz="2000" dirty="0"/>
              <a:t>Proper NO OF Attempts OR A Time Based Input </a:t>
            </a:r>
            <a:r>
              <a:rPr lang="en-IN" sz="2000" dirty="0" err="1"/>
              <a:t>Verifaction</a:t>
            </a:r>
            <a:r>
              <a:rPr lang="en-IN" sz="2000" dirty="0"/>
              <a:t> Should Be Done.</a:t>
            </a:r>
          </a:p>
          <a:p>
            <a:pPr lvl="1"/>
            <a:endParaRPr lang="en-IN" sz="2000" dirty="0"/>
          </a:p>
          <a:p>
            <a:pPr lvl="1"/>
            <a:endParaRPr lang="en-IN" sz="2000" dirty="0"/>
          </a:p>
          <a:p>
            <a:pPr lvl="1"/>
            <a:endParaRPr lang="en-IN" sz="2000" dirty="0"/>
          </a:p>
        </p:txBody>
      </p:sp>
      <p:sp>
        <p:nvSpPr>
          <p:cNvPr id="10" name="Title 1"/>
          <p:cNvSpPr txBox="1">
            <a:spLocks/>
          </p:cNvSpPr>
          <p:nvPr/>
        </p:nvSpPr>
        <p:spPr>
          <a:xfrm>
            <a:off x="436273" y="398980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References:</a:t>
            </a:r>
          </a:p>
        </p:txBody>
      </p:sp>
      <p:sp>
        <p:nvSpPr>
          <p:cNvPr id="11" name="Rectangle 10"/>
          <p:cNvSpPr/>
          <p:nvPr/>
        </p:nvSpPr>
        <p:spPr>
          <a:xfrm>
            <a:off x="436273" y="5194120"/>
            <a:ext cx="11353800" cy="646331"/>
          </a:xfrm>
          <a:prstGeom prst="rect">
            <a:avLst/>
          </a:prstGeom>
        </p:spPr>
        <p:txBody>
          <a:bodyPr wrap="square">
            <a:spAutoFit/>
          </a:bodyPr>
          <a:lstStyle/>
          <a:p>
            <a:r>
              <a:rPr lang="en-US" i="1" dirty="0">
                <a:latin typeface="Calibri" panose="020F0502020204030204" pitchFamily="34" charset="0"/>
                <a:hlinkClick r:id="rId2"/>
              </a:rPr>
              <a:t>https://support.portswigger.net/customer/portal/questions/17601490-rate-limit-bug</a:t>
            </a:r>
            <a:endParaRPr lang="en-US" i="1" dirty="0">
              <a:latin typeface="Calibri" panose="020F0502020204030204" pitchFamily="34" charset="0"/>
            </a:endParaRPr>
          </a:p>
          <a:p>
            <a:r>
              <a:rPr lang="en-IN" i="1" dirty="0"/>
              <a:t>https://www.keycdn.com/support/rate-limiting</a:t>
            </a:r>
          </a:p>
        </p:txBody>
      </p:sp>
    </p:spTree>
    <p:extLst>
      <p:ext uri="{BB962C8B-B14F-4D97-AF65-F5344CB8AC3E}">
        <p14:creationId xmlns:p14="http://schemas.microsoft.com/office/powerpoint/2010/main" val="3060759572"/>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p:txBody>
          <a:bodyPr/>
          <a:lstStyle/>
          <a:p>
            <a:pPr lvl="0"/>
            <a:fld id="{86CB4B4D-7CA3-9044-876B-883B54F8677D}" type="slidenum">
              <a:rPr lang="uk-UA" smtClean="0"/>
              <a:t>62</a:t>
            </a:fld>
            <a:endParaRPr lang="uk-UA"/>
          </a:p>
        </p:txBody>
      </p:sp>
      <p:sp>
        <p:nvSpPr>
          <p:cNvPr id="3" name="Title 2"/>
          <p:cNvSpPr>
            <a:spLocks noGrp="1"/>
          </p:cNvSpPr>
          <p:nvPr>
            <p:ph type="title"/>
          </p:nvPr>
        </p:nvSpPr>
        <p:spPr>
          <a:xfrm>
            <a:off x="800100" y="488950"/>
            <a:ext cx="10515600" cy="1325563"/>
          </a:xfrm>
        </p:spPr>
        <p:txBody>
          <a:bodyPr/>
          <a:lstStyle/>
          <a:p>
            <a:r>
              <a:rPr lang="en-IN" dirty="0"/>
              <a:t>9. PII Leakage</a:t>
            </a:r>
          </a:p>
        </p:txBody>
      </p:sp>
      <p:graphicFrame>
        <p:nvGraphicFramePr>
          <p:cNvPr id="6" name="Table 5"/>
          <p:cNvGraphicFramePr>
            <a:graphicFrameLocks noGrp="1"/>
          </p:cNvGraphicFramePr>
          <p:nvPr>
            <p:extLst>
              <p:ext uri="{D42A27DB-BD31-4B8C-83A1-F6EECF244321}">
                <p14:modId xmlns:p14="http://schemas.microsoft.com/office/powerpoint/2010/main" val="3964387528"/>
              </p:ext>
            </p:extLst>
          </p:nvPr>
        </p:nvGraphicFramePr>
        <p:xfrm>
          <a:off x="1751173" y="2188740"/>
          <a:ext cx="8109380" cy="2821776"/>
        </p:xfrm>
        <a:graphic>
          <a:graphicData uri="http://schemas.openxmlformats.org/drawingml/2006/table">
            <a:tbl>
              <a:tblPr firstRow="1" bandRow="1">
                <a:tableStyleId>{5C22544A-7EE6-4342-B048-85BDC9FD1C3A}</a:tableStyleId>
              </a:tblPr>
              <a:tblGrid>
                <a:gridCol w="1413562">
                  <a:extLst>
                    <a:ext uri="{9D8B030D-6E8A-4147-A177-3AD203B41FA5}">
                      <a16:colId xmlns:a16="http://schemas.microsoft.com/office/drawing/2014/main" val="20000"/>
                    </a:ext>
                  </a:extLst>
                </a:gridCol>
                <a:gridCol w="6695818">
                  <a:extLst>
                    <a:ext uri="{9D8B030D-6E8A-4147-A177-3AD203B41FA5}">
                      <a16:colId xmlns:a16="http://schemas.microsoft.com/office/drawing/2014/main" val="20001"/>
                    </a:ext>
                  </a:extLst>
                </a:gridCol>
              </a:tblGrid>
              <a:tr h="415137">
                <a:tc>
                  <a:txBody>
                    <a:bodyPr/>
                    <a:lstStyle/>
                    <a:p>
                      <a:pPr algn="ctr"/>
                      <a:endParaRPr lang="en-US" sz="1600" dirty="0"/>
                    </a:p>
                  </a:txBody>
                  <a:tcPr marL="82988" marR="82988"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2988" marR="82988"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406639">
                <a:tc>
                  <a:txBody>
                    <a:bodyPr/>
                    <a:lstStyle/>
                    <a:p>
                      <a:pPr algn="ctr"/>
                      <a:r>
                        <a:rPr lang="en-US" sz="1600" dirty="0">
                          <a:solidFill>
                            <a:schemeClr val="bg1"/>
                          </a:solidFill>
                          <a:latin typeface="Calibri" panose="020F0502020204030204" pitchFamily="34" charset="0"/>
                        </a:rPr>
                        <a:t>PII Leakage</a:t>
                      </a:r>
                    </a:p>
                    <a:p>
                      <a:pPr algn="ctr"/>
                      <a:r>
                        <a:rPr lang="en-US" sz="1600" dirty="0">
                          <a:solidFill>
                            <a:schemeClr val="bg1"/>
                          </a:solidFill>
                          <a:latin typeface="Calibri" panose="020F0502020204030204" pitchFamily="34" charset="0"/>
                        </a:rPr>
                        <a:t>(Severe)</a:t>
                      </a:r>
                      <a:endParaRPr lang="en-US" sz="1300" dirty="0">
                        <a:solidFill>
                          <a:schemeClr val="bg1"/>
                        </a:solidFill>
                        <a:latin typeface="Calibri" panose="020F0502020204030204" pitchFamily="34" charset="0"/>
                      </a:endParaRPr>
                    </a:p>
                  </a:txBody>
                  <a:tcPr marL="82988" marR="82988" marT="41494" marB="414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00"/>
                    </a:solidFill>
                  </a:tcPr>
                </a:tc>
                <a:tc>
                  <a:txBody>
                    <a:bodyPr/>
                    <a:lstStyle/>
                    <a:p>
                      <a:r>
                        <a:rPr lang="en-US" sz="1300" dirty="0">
                          <a:solidFill>
                            <a:schemeClr val="tx1"/>
                          </a:solidFill>
                          <a:latin typeface="Calibri" panose="020F0502020204030204" pitchFamily="34" charset="0"/>
                        </a:rPr>
                        <a:t> </a:t>
                      </a:r>
                    </a:p>
                    <a:p>
                      <a:r>
                        <a:rPr lang="en-US" sz="1300" baseline="0" dirty="0">
                          <a:solidFill>
                            <a:schemeClr val="tx1"/>
                          </a:solidFill>
                          <a:latin typeface="Calibri" panose="020F0502020204030204" pitchFamily="34" charset="0"/>
                        </a:rPr>
                        <a:t>Below mentioned </a:t>
                      </a:r>
                      <a:r>
                        <a:rPr lang="en-US" sz="1300" baseline="0" dirty="0" err="1">
                          <a:solidFill>
                            <a:schemeClr val="tx1"/>
                          </a:solidFill>
                          <a:latin typeface="Calibri" panose="020F0502020204030204" pitchFamily="34" charset="0"/>
                        </a:rPr>
                        <a:t>urls</a:t>
                      </a:r>
                      <a:r>
                        <a:rPr lang="en-US" sz="1300" baseline="0" dirty="0">
                          <a:solidFill>
                            <a:schemeClr val="tx1"/>
                          </a:solidFill>
                          <a:latin typeface="Calibri" panose="020F0502020204030204" pitchFamily="34" charset="0"/>
                        </a:rPr>
                        <a:t> disclose personal information</a:t>
                      </a:r>
                      <a:endParaRPr lang="en-US" sz="1300" dirty="0">
                        <a:solidFill>
                          <a:schemeClr val="tx1"/>
                        </a:solidFill>
                        <a:latin typeface="Calibri" panose="020F0502020204030204" pitchFamily="34" charset="0"/>
                        <a:cs typeface="Calibri" panose="020F0502020204030204" pitchFamily="34" charset="0"/>
                      </a:endParaRPr>
                    </a:p>
                    <a:p>
                      <a:endParaRPr lang="en-US" sz="1300" dirty="0">
                        <a:solidFill>
                          <a:schemeClr val="tx1"/>
                        </a:solidFill>
                        <a:latin typeface="Calibri" panose="020F0502020204030204" pitchFamily="34" charset="0"/>
                      </a:endParaRPr>
                    </a:p>
                    <a:p>
                      <a:r>
                        <a:rPr lang="en-US" sz="1300" b="1" dirty="0">
                          <a:solidFill>
                            <a:schemeClr val="tx1"/>
                          </a:solidFill>
                          <a:latin typeface="Calibri" panose="020F0502020204030204" pitchFamily="34" charset="0"/>
                        </a:rPr>
                        <a:t>Affected URL :</a:t>
                      </a:r>
                      <a:endParaRPr lang="en-US" sz="1300" b="0" i="0" u="none" strike="noStrike" dirty="0">
                        <a:solidFill>
                          <a:schemeClr val="tx1"/>
                        </a:solidFill>
                        <a:effectLst/>
                        <a:latin typeface="Calibri" panose="020F0502020204030204" pitchFamily="34" charset="0"/>
                        <a:ea typeface="+mn-ea"/>
                        <a:cs typeface="+mn-cs"/>
                        <a:sym typeface="Arial"/>
                      </a:endParaRPr>
                    </a:p>
                    <a:p>
                      <a:pPr marL="285750" indent="-285750">
                        <a:buFont typeface="Arial" panose="020B0604020202020204" pitchFamily="34" charset="0"/>
                        <a:buChar char="•"/>
                      </a:pPr>
                      <a:r>
                        <a:rPr lang="en-US" sz="1300" b="0" i="0" u="none" strike="noStrike" dirty="0">
                          <a:solidFill>
                            <a:schemeClr val="dk1"/>
                          </a:solidFill>
                          <a:effectLst/>
                          <a:latin typeface="Calibri" panose="020F0502020204030204" pitchFamily="34" charset="0"/>
                          <a:ea typeface="+mn-ea"/>
                          <a:cs typeface="Calibri" panose="020F0502020204030204" pitchFamily="34" charset="0"/>
                          <a:sym typeface="Arial"/>
                          <a:hlinkClick r:id="rId2"/>
                        </a:rPr>
                        <a:t>http://13.126.131.188/products/details.php?p_id=5</a:t>
                      </a:r>
                      <a:endParaRPr lang="en-US" sz="1300" b="0" i="0" u="none" strike="noStrike" dirty="0">
                        <a:solidFill>
                          <a:schemeClr val="dk1"/>
                        </a:solidFill>
                        <a:effectLst/>
                        <a:latin typeface="Calibri" panose="020F0502020204030204" pitchFamily="34" charset="0"/>
                        <a:ea typeface="+mn-ea"/>
                        <a:cs typeface="Calibri" panose="020F0502020204030204" pitchFamily="34" charset="0"/>
                        <a:sym typeface="Arial"/>
                      </a:endParaRPr>
                    </a:p>
                    <a:p>
                      <a:pPr marL="285750" indent="-285750">
                        <a:buFont typeface="Arial" panose="020B0604020202020204" pitchFamily="34" charset="0"/>
                        <a:buChar char="•"/>
                      </a:pPr>
                      <a:r>
                        <a:rPr lang="en-US" sz="1300" b="0" dirty="0">
                          <a:solidFill>
                            <a:schemeClr val="tx1"/>
                          </a:solidFill>
                          <a:latin typeface="Calibri" panose="020F0502020204030204" pitchFamily="34" charset="0"/>
                          <a:hlinkClick r:id="rId3"/>
                        </a:rPr>
                        <a:t>http://13.126.131.188/login/customer.php</a:t>
                      </a:r>
                      <a:endParaRPr lang="en-US" sz="1300" b="0" dirty="0">
                        <a:solidFill>
                          <a:schemeClr val="tx1"/>
                        </a:solidFill>
                        <a:latin typeface="Calibri" panose="020F0502020204030204" pitchFamily="34" charset="0"/>
                      </a:endParaRPr>
                    </a:p>
                    <a:p>
                      <a:pPr marL="285750" indent="-285750">
                        <a:buFont typeface="Arial" panose="020B0604020202020204" pitchFamily="34" charset="0"/>
                        <a:buChar char="•"/>
                      </a:pPr>
                      <a:r>
                        <a:rPr lang="en-US" sz="1300" b="0" dirty="0">
                          <a:solidFill>
                            <a:schemeClr val="tx1"/>
                          </a:solidFill>
                          <a:latin typeface="Calibri" panose="020F0502020204030204" pitchFamily="34" charset="0"/>
                          <a:hlinkClick r:id="rId4"/>
                        </a:rPr>
                        <a:t>http://13.126.131.188/wondercms/</a:t>
                      </a:r>
                      <a:endParaRPr lang="en-US" sz="1300" b="0" dirty="0">
                        <a:solidFill>
                          <a:schemeClr val="tx1"/>
                        </a:solidFill>
                        <a:latin typeface="Calibri" panose="020F0502020204030204" pitchFamily="34" charset="0"/>
                      </a:endParaRPr>
                    </a:p>
                    <a:p>
                      <a:pPr marL="0" indent="0">
                        <a:buFont typeface="Arial" panose="020B0604020202020204" pitchFamily="34" charset="0"/>
                        <a:buNone/>
                      </a:pPr>
                      <a:endParaRPr lang="en-US" sz="1300" b="0" dirty="0">
                        <a:solidFill>
                          <a:schemeClr val="tx1"/>
                        </a:solidFill>
                        <a:latin typeface="Calibri" panose="020F0502020204030204" pitchFamily="34" charset="0"/>
                      </a:endParaRPr>
                    </a:p>
                    <a:p>
                      <a:pPr marL="285750" indent="-285750">
                        <a:buFont typeface="Arial" panose="020B0604020202020204" pitchFamily="34" charset="0"/>
                        <a:buChar char="•"/>
                      </a:pPr>
                      <a:endParaRPr lang="en-US" sz="1300" b="0" dirty="0">
                        <a:solidFill>
                          <a:schemeClr val="tx1"/>
                        </a:solidFill>
                        <a:latin typeface="Calibri" panose="020F0502020204030204" pitchFamily="34" charset="0"/>
                      </a:endParaRPr>
                    </a:p>
                  </a:txBody>
                  <a:tcPr marL="82988" marR="82988" marT="41494" marB="4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587044264"/>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IN" dirty="0"/>
              <a:t>Observation</a:t>
            </a:r>
          </a:p>
        </p:txBody>
      </p:sp>
      <p:sp>
        <p:nvSpPr>
          <p:cNvPr id="3" name="Text Placeholder 2"/>
          <p:cNvSpPr>
            <a:spLocks noGrp="1"/>
          </p:cNvSpPr>
          <p:nvPr>
            <p:ph type="body" idx="1"/>
          </p:nvPr>
        </p:nvSpPr>
        <p:spPr>
          <a:xfrm>
            <a:off x="838200" y="1050870"/>
            <a:ext cx="10515600" cy="4351338"/>
          </a:xfrm>
        </p:spPr>
        <p:txBody>
          <a:bodyPr>
            <a:normAutofit/>
          </a:bodyPr>
          <a:lstStyle/>
          <a:p>
            <a:pPr marL="285750" indent="-285750"/>
            <a:r>
              <a:rPr lang="en-IN" sz="2000" dirty="0"/>
              <a:t>Navigate to </a:t>
            </a:r>
            <a:r>
              <a:rPr lang="en-US" sz="2000" b="0" i="0" u="none" strike="noStrike" dirty="0">
                <a:solidFill>
                  <a:schemeClr val="dk1"/>
                </a:solidFill>
                <a:effectLst/>
                <a:latin typeface="Calibri" panose="020F0502020204030204" pitchFamily="34" charset="0"/>
                <a:ea typeface="+mn-ea"/>
                <a:cs typeface="Calibri" panose="020F0502020204030204" pitchFamily="34" charset="0"/>
                <a:sym typeface="Arial"/>
              </a:rPr>
              <a:t>mentioned URL And Click On Seller Info</a:t>
            </a:r>
          </a:p>
        </p:txBody>
      </p:sp>
      <p:pic>
        <p:nvPicPr>
          <p:cNvPr id="6" name="Picture 5">
            <a:extLst>
              <a:ext uri="{FF2B5EF4-FFF2-40B4-BE49-F238E27FC236}">
                <a16:creationId xmlns:a16="http://schemas.microsoft.com/office/drawing/2014/main" id="{4E5B14B1-3D93-4C68-93A0-9203806321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084" y="1665063"/>
            <a:ext cx="7976843" cy="5192937"/>
          </a:xfrm>
          <a:prstGeom prst="rect">
            <a:avLst/>
          </a:prstGeom>
        </p:spPr>
      </p:pic>
      <p:sp>
        <p:nvSpPr>
          <p:cNvPr id="8" name="Frame 7">
            <a:extLst>
              <a:ext uri="{FF2B5EF4-FFF2-40B4-BE49-F238E27FC236}">
                <a16:creationId xmlns:a16="http://schemas.microsoft.com/office/drawing/2014/main" id="{0AE0967E-CA10-4D7B-8E0F-87D24819A07D}"/>
              </a:ext>
            </a:extLst>
          </p:cNvPr>
          <p:cNvSpPr/>
          <p:nvPr/>
        </p:nvSpPr>
        <p:spPr>
          <a:xfrm>
            <a:off x="4318000" y="3281680"/>
            <a:ext cx="1117600" cy="42672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11499222"/>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0164"/>
            <a:ext cx="10515600" cy="1325563"/>
          </a:xfrm>
        </p:spPr>
        <p:txBody>
          <a:bodyPr/>
          <a:lstStyle/>
          <a:p>
            <a:r>
              <a:rPr lang="en-IN" dirty="0"/>
              <a:t>POC</a:t>
            </a:r>
          </a:p>
        </p:txBody>
      </p:sp>
      <p:pic>
        <p:nvPicPr>
          <p:cNvPr id="5" name="Picture 4">
            <a:extLst>
              <a:ext uri="{FF2B5EF4-FFF2-40B4-BE49-F238E27FC236}">
                <a16:creationId xmlns:a16="http://schemas.microsoft.com/office/drawing/2014/main" id="{64CA4DB5-FCCF-4385-9F1D-74ABB7F6E5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778" y="1415727"/>
            <a:ext cx="9723963" cy="5014395"/>
          </a:xfrm>
          <a:prstGeom prst="rect">
            <a:avLst/>
          </a:prstGeom>
        </p:spPr>
      </p:pic>
      <p:sp>
        <p:nvSpPr>
          <p:cNvPr id="7" name="Frame 6">
            <a:extLst>
              <a:ext uri="{FF2B5EF4-FFF2-40B4-BE49-F238E27FC236}">
                <a16:creationId xmlns:a16="http://schemas.microsoft.com/office/drawing/2014/main" id="{C2DD476E-204B-4C89-9B74-48DA901216FC}"/>
              </a:ext>
            </a:extLst>
          </p:cNvPr>
          <p:cNvSpPr/>
          <p:nvPr/>
        </p:nvSpPr>
        <p:spPr>
          <a:xfrm>
            <a:off x="4267200" y="2529840"/>
            <a:ext cx="3616960" cy="1930400"/>
          </a:xfrm>
          <a:prstGeom prst="frame">
            <a:avLst>
              <a:gd name="adj1" fmla="val 513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57153462"/>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36273" y="552091"/>
            <a:ext cx="7974481" cy="948905"/>
          </a:xfrm>
        </p:spPr>
        <p:txBody>
          <a:bodyPr>
            <a:normAutofit/>
          </a:bodyPr>
          <a:lstStyle/>
          <a:p>
            <a:r>
              <a:rPr lang="en-IN" dirty="0"/>
              <a:t>Business Impact – Moderate</a:t>
            </a:r>
          </a:p>
        </p:txBody>
      </p:sp>
      <p:sp>
        <p:nvSpPr>
          <p:cNvPr id="2" name="Slide Number Placeholder 1"/>
          <p:cNvSpPr>
            <a:spLocks noGrp="1"/>
          </p:cNvSpPr>
          <p:nvPr>
            <p:ph type="sldNum" sz="quarter" idx="2"/>
          </p:nvPr>
        </p:nvSpPr>
        <p:spPr/>
        <p:txBody>
          <a:bodyPr/>
          <a:lstStyle/>
          <a:p>
            <a:pPr lvl="0"/>
            <a:fld id="{86CB4B4D-7CA3-9044-876B-883B54F8677D}" type="slidenum">
              <a:rPr lang="en-US" smtClean="0"/>
              <a:t>65</a:t>
            </a:fld>
            <a:endParaRPr lang="en-US"/>
          </a:p>
        </p:txBody>
      </p:sp>
      <p:sp>
        <p:nvSpPr>
          <p:cNvPr id="5" name="TextBox 4"/>
          <p:cNvSpPr txBox="1"/>
          <p:nvPr/>
        </p:nvSpPr>
        <p:spPr>
          <a:xfrm>
            <a:off x="548416" y="1518249"/>
            <a:ext cx="9576659" cy="91479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1493" tIns="41493" rIns="41493" bIns="41493" numCol="1" spcCol="38100" rtlCol="0" anchor="t">
            <a:spAutoFit/>
          </a:bodyPr>
          <a:lstStyle/>
          <a:p>
            <a:pPr latinLnBrk="1" hangingPunct="0"/>
            <a:r>
              <a:rPr lang="en-US" dirty="0">
                <a:latin typeface="Calibri" panose="020F0502020204030204" pitchFamily="34" charset="0"/>
                <a:cs typeface="Calibri" panose="020F0502020204030204" pitchFamily="34" charset="0"/>
              </a:rPr>
              <a:t>This vulnerability does not have a direct impact to users or the server, but it gives most of the information that is highly critical and is used for big attack.</a:t>
            </a:r>
          </a:p>
          <a:p>
            <a:pPr latinLnBrk="1" hangingPunct="0"/>
            <a:endParaRPr lang="en-US" dirty="0">
              <a:latin typeface="Calibri" panose="020F0502020204030204" pitchFamily="34" charset="0"/>
              <a:cs typeface="Calibri" panose="020F0502020204030204" pitchFamily="34" charset="0"/>
            </a:endParaRPr>
          </a:p>
        </p:txBody>
      </p:sp>
      <p:sp>
        <p:nvSpPr>
          <p:cNvPr id="6" name="Title 1"/>
          <p:cNvSpPr txBox="1">
            <a:spLocks/>
          </p:cNvSpPr>
          <p:nvPr/>
        </p:nvSpPr>
        <p:spPr>
          <a:xfrm>
            <a:off x="436273" y="208262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Recommendation</a:t>
            </a:r>
          </a:p>
        </p:txBody>
      </p:sp>
      <p:sp>
        <p:nvSpPr>
          <p:cNvPr id="7" name="Text Placeholder 2"/>
          <p:cNvSpPr>
            <a:spLocks noGrp="1"/>
          </p:cNvSpPr>
          <p:nvPr>
            <p:ph type="body" idx="1"/>
          </p:nvPr>
        </p:nvSpPr>
        <p:spPr>
          <a:xfrm>
            <a:off x="436273" y="3050995"/>
            <a:ext cx="9688802" cy="1561501"/>
          </a:xfrm>
        </p:spPr>
        <p:txBody>
          <a:bodyPr>
            <a:noAutofit/>
          </a:bodyPr>
          <a:lstStyle/>
          <a:p>
            <a:pPr marL="0" indent="0">
              <a:buNone/>
            </a:pPr>
            <a:r>
              <a:rPr lang="en-IN" sz="2400" dirty="0"/>
              <a:t>Take the following precautions:</a:t>
            </a:r>
          </a:p>
          <a:p>
            <a:pPr lvl="1"/>
            <a:r>
              <a:rPr lang="en-IN" sz="2000" dirty="0"/>
              <a:t>All the personal info should never be displayed directly.</a:t>
            </a:r>
          </a:p>
          <a:p>
            <a:pPr lvl="1"/>
            <a:endParaRPr lang="en-IN" sz="2000" dirty="0"/>
          </a:p>
          <a:p>
            <a:pPr lvl="1"/>
            <a:endParaRPr lang="en-IN" sz="2000" dirty="0"/>
          </a:p>
          <a:p>
            <a:pPr lvl="1"/>
            <a:endParaRPr lang="en-IN" sz="2000" dirty="0"/>
          </a:p>
        </p:txBody>
      </p:sp>
      <p:sp>
        <p:nvSpPr>
          <p:cNvPr id="10" name="Title 1"/>
          <p:cNvSpPr txBox="1">
            <a:spLocks/>
          </p:cNvSpPr>
          <p:nvPr/>
        </p:nvSpPr>
        <p:spPr>
          <a:xfrm>
            <a:off x="436273" y="398980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References:</a:t>
            </a:r>
          </a:p>
        </p:txBody>
      </p:sp>
      <p:sp>
        <p:nvSpPr>
          <p:cNvPr id="11" name="Rectangle 10"/>
          <p:cNvSpPr/>
          <p:nvPr/>
        </p:nvSpPr>
        <p:spPr>
          <a:xfrm>
            <a:off x="436273" y="5194120"/>
            <a:ext cx="11353800" cy="646331"/>
          </a:xfrm>
          <a:prstGeom prst="rect">
            <a:avLst/>
          </a:prstGeom>
        </p:spPr>
        <p:txBody>
          <a:bodyPr wrap="square">
            <a:spAutoFit/>
          </a:bodyPr>
          <a:lstStyle/>
          <a:p>
            <a:r>
              <a:rPr lang="en-US" i="1" dirty="0">
                <a:latin typeface="Calibri" panose="020F0502020204030204" pitchFamily="34" charset="0"/>
              </a:rPr>
              <a:t>https://digitalguardian.com/blog/how-secure-personally-identifiable-information-against-loss-or-compromise</a:t>
            </a:r>
          </a:p>
          <a:p>
            <a:r>
              <a:rPr lang="en-IN" i="1" dirty="0"/>
              <a:t>https://support.google.com/analytics/answer/6366371?hl=en</a:t>
            </a:r>
          </a:p>
        </p:txBody>
      </p:sp>
    </p:spTree>
    <p:extLst>
      <p:ext uri="{BB962C8B-B14F-4D97-AF65-F5344CB8AC3E}">
        <p14:creationId xmlns:p14="http://schemas.microsoft.com/office/powerpoint/2010/main" val="296377196"/>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p:txBody>
          <a:bodyPr/>
          <a:lstStyle/>
          <a:p>
            <a:pPr lvl="0"/>
            <a:fld id="{86CB4B4D-7CA3-9044-876B-883B54F8677D}" type="slidenum">
              <a:rPr lang="uk-UA" smtClean="0"/>
              <a:t>66</a:t>
            </a:fld>
            <a:endParaRPr lang="uk-UA"/>
          </a:p>
        </p:txBody>
      </p:sp>
      <p:sp>
        <p:nvSpPr>
          <p:cNvPr id="3" name="Title 2"/>
          <p:cNvSpPr>
            <a:spLocks noGrp="1"/>
          </p:cNvSpPr>
          <p:nvPr>
            <p:ph type="title"/>
          </p:nvPr>
        </p:nvSpPr>
        <p:spPr>
          <a:xfrm>
            <a:off x="800100" y="488950"/>
            <a:ext cx="10515600" cy="1325563"/>
          </a:xfrm>
        </p:spPr>
        <p:txBody>
          <a:bodyPr/>
          <a:lstStyle/>
          <a:p>
            <a:r>
              <a:rPr lang="en-IN" dirty="0"/>
              <a:t>10. Open Re-direction</a:t>
            </a:r>
          </a:p>
        </p:txBody>
      </p:sp>
      <p:graphicFrame>
        <p:nvGraphicFramePr>
          <p:cNvPr id="6" name="Table 5"/>
          <p:cNvGraphicFramePr>
            <a:graphicFrameLocks noGrp="1"/>
          </p:cNvGraphicFramePr>
          <p:nvPr>
            <p:extLst>
              <p:ext uri="{D42A27DB-BD31-4B8C-83A1-F6EECF244321}">
                <p14:modId xmlns:p14="http://schemas.microsoft.com/office/powerpoint/2010/main" val="3505161651"/>
              </p:ext>
            </p:extLst>
          </p:nvPr>
        </p:nvGraphicFramePr>
        <p:xfrm>
          <a:off x="1751173" y="2188740"/>
          <a:ext cx="8109380" cy="2821776"/>
        </p:xfrm>
        <a:graphic>
          <a:graphicData uri="http://schemas.openxmlformats.org/drawingml/2006/table">
            <a:tbl>
              <a:tblPr firstRow="1" bandRow="1">
                <a:tableStyleId>{5C22544A-7EE6-4342-B048-85BDC9FD1C3A}</a:tableStyleId>
              </a:tblPr>
              <a:tblGrid>
                <a:gridCol w="1413562">
                  <a:extLst>
                    <a:ext uri="{9D8B030D-6E8A-4147-A177-3AD203B41FA5}">
                      <a16:colId xmlns:a16="http://schemas.microsoft.com/office/drawing/2014/main" val="20000"/>
                    </a:ext>
                  </a:extLst>
                </a:gridCol>
                <a:gridCol w="6695818">
                  <a:extLst>
                    <a:ext uri="{9D8B030D-6E8A-4147-A177-3AD203B41FA5}">
                      <a16:colId xmlns:a16="http://schemas.microsoft.com/office/drawing/2014/main" val="20001"/>
                    </a:ext>
                  </a:extLst>
                </a:gridCol>
              </a:tblGrid>
              <a:tr h="415137">
                <a:tc>
                  <a:txBody>
                    <a:bodyPr/>
                    <a:lstStyle/>
                    <a:p>
                      <a:pPr algn="ctr"/>
                      <a:endParaRPr lang="en-US" sz="1600" dirty="0"/>
                    </a:p>
                  </a:txBody>
                  <a:tcPr marL="82988" marR="82988"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2988" marR="82988"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406639">
                <a:tc>
                  <a:txBody>
                    <a:bodyPr/>
                    <a:lstStyle/>
                    <a:p>
                      <a:pPr algn="ctr"/>
                      <a:r>
                        <a:rPr lang="en-US" sz="1600" dirty="0">
                          <a:solidFill>
                            <a:schemeClr val="bg1"/>
                          </a:solidFill>
                          <a:latin typeface="Calibri" panose="020F0502020204030204" pitchFamily="34" charset="0"/>
                        </a:rPr>
                        <a:t>Open Redirection</a:t>
                      </a:r>
                    </a:p>
                    <a:p>
                      <a:pPr algn="ctr"/>
                      <a:r>
                        <a:rPr lang="en-US" sz="1600" dirty="0">
                          <a:solidFill>
                            <a:schemeClr val="bg1"/>
                          </a:solidFill>
                          <a:latin typeface="Calibri" panose="020F0502020204030204" pitchFamily="34" charset="0"/>
                        </a:rPr>
                        <a:t>(Low)</a:t>
                      </a:r>
                      <a:endParaRPr lang="en-US" sz="1300" dirty="0">
                        <a:solidFill>
                          <a:schemeClr val="bg1"/>
                        </a:solidFill>
                        <a:latin typeface="Calibri" panose="020F0502020204030204" pitchFamily="34" charset="0"/>
                      </a:endParaRPr>
                    </a:p>
                  </a:txBody>
                  <a:tcPr marL="82988" marR="82988" marT="41494" marB="414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en-US" sz="1300" dirty="0">
                          <a:solidFill>
                            <a:schemeClr val="tx1"/>
                          </a:solidFill>
                          <a:latin typeface="Calibri" panose="020F0502020204030204" pitchFamily="34" charset="0"/>
                        </a:rPr>
                        <a:t> </a:t>
                      </a:r>
                    </a:p>
                    <a:p>
                      <a:r>
                        <a:rPr lang="en-US" sz="1300" baseline="0" dirty="0">
                          <a:solidFill>
                            <a:schemeClr val="tx1"/>
                          </a:solidFill>
                          <a:latin typeface="Calibri" panose="020F0502020204030204" pitchFamily="34" charset="0"/>
                        </a:rPr>
                        <a:t>Below mentioned </a:t>
                      </a:r>
                      <a:r>
                        <a:rPr lang="en-US" sz="1300" baseline="0" dirty="0" err="1">
                          <a:solidFill>
                            <a:schemeClr val="tx1"/>
                          </a:solidFill>
                          <a:latin typeface="Calibri" panose="020F0502020204030204" pitchFamily="34" charset="0"/>
                        </a:rPr>
                        <a:t>urls</a:t>
                      </a:r>
                      <a:r>
                        <a:rPr lang="en-US" sz="1300" baseline="0" dirty="0">
                          <a:solidFill>
                            <a:schemeClr val="tx1"/>
                          </a:solidFill>
                          <a:latin typeface="Calibri" panose="020F0502020204030204" pitchFamily="34" charset="0"/>
                        </a:rPr>
                        <a:t> redirects request to another </a:t>
                      </a:r>
                      <a:r>
                        <a:rPr lang="en-US" sz="1300" baseline="0" dirty="0" err="1">
                          <a:solidFill>
                            <a:schemeClr val="tx1"/>
                          </a:solidFill>
                          <a:latin typeface="Calibri" panose="020F0502020204030204" pitchFamily="34" charset="0"/>
                        </a:rPr>
                        <a:t>url</a:t>
                      </a:r>
                      <a:endParaRPr lang="en-US" sz="1300" dirty="0">
                        <a:solidFill>
                          <a:schemeClr val="tx1"/>
                        </a:solidFill>
                        <a:latin typeface="Calibri" panose="020F0502020204030204" pitchFamily="34" charset="0"/>
                        <a:cs typeface="Calibri" panose="020F0502020204030204" pitchFamily="34" charset="0"/>
                      </a:endParaRPr>
                    </a:p>
                    <a:p>
                      <a:endParaRPr lang="en-US" sz="1300" dirty="0">
                        <a:solidFill>
                          <a:schemeClr val="tx1"/>
                        </a:solidFill>
                        <a:latin typeface="Calibri" panose="020F0502020204030204" pitchFamily="34" charset="0"/>
                      </a:endParaRPr>
                    </a:p>
                    <a:p>
                      <a:r>
                        <a:rPr lang="en-US" sz="1300" b="1" dirty="0">
                          <a:solidFill>
                            <a:schemeClr val="tx1"/>
                          </a:solidFill>
                          <a:latin typeface="Calibri" panose="020F0502020204030204" pitchFamily="34" charset="0"/>
                        </a:rPr>
                        <a:t>Affected URL :</a:t>
                      </a:r>
                      <a:endParaRPr lang="en-US" sz="1300" b="0" i="0" u="none" strike="noStrike" dirty="0">
                        <a:solidFill>
                          <a:schemeClr val="tx1"/>
                        </a:solidFill>
                        <a:effectLst/>
                        <a:latin typeface="Calibri" panose="020F0502020204030204" pitchFamily="34" charset="0"/>
                        <a:ea typeface="+mn-ea"/>
                        <a:cs typeface="+mn-cs"/>
                        <a:sym typeface="Arial"/>
                      </a:endParaRPr>
                    </a:p>
                    <a:p>
                      <a:pPr marL="285750" indent="-285750">
                        <a:buFont typeface="Arial" panose="020B0604020202020204" pitchFamily="34" charset="0"/>
                        <a:buChar char="•"/>
                      </a:pPr>
                      <a:r>
                        <a:rPr lang="en-US" sz="1300" b="0" i="0" u="none" strike="noStrike" dirty="0">
                          <a:solidFill>
                            <a:schemeClr val="dk1"/>
                          </a:solidFill>
                          <a:effectLst/>
                          <a:latin typeface="Calibri" panose="020F0502020204030204" pitchFamily="34" charset="0"/>
                          <a:ea typeface="+mn-ea"/>
                          <a:cs typeface="Calibri" panose="020F0502020204030204" pitchFamily="34" charset="0"/>
                          <a:sym typeface="Arial"/>
                        </a:rPr>
                        <a:t>http://13.126.131.188/</a:t>
                      </a:r>
                      <a:r>
                        <a:rPr lang="en-US" sz="1300" b="0" i="0" u="none" strike="noStrike" dirty="0" err="1">
                          <a:solidFill>
                            <a:schemeClr val="dk1"/>
                          </a:solidFill>
                          <a:effectLst/>
                          <a:latin typeface="Calibri" panose="020F0502020204030204" pitchFamily="34" charset="0"/>
                          <a:ea typeface="+mn-ea"/>
                          <a:cs typeface="Calibri" panose="020F0502020204030204" pitchFamily="34" charset="0"/>
                          <a:sym typeface="Arial"/>
                        </a:rPr>
                        <a:t>redirect.php?url</a:t>
                      </a:r>
                      <a:r>
                        <a:rPr lang="en-US" sz="1300" b="0" i="0" u="none" strike="noStrike" dirty="0">
                          <a:solidFill>
                            <a:schemeClr val="dk1"/>
                          </a:solidFill>
                          <a:effectLst/>
                          <a:latin typeface="Calibri" panose="020F0502020204030204" pitchFamily="34" charset="0"/>
                          <a:ea typeface="+mn-ea"/>
                          <a:cs typeface="Calibri" panose="020F0502020204030204" pitchFamily="34" charset="0"/>
                          <a:sym typeface="Arial"/>
                        </a:rPr>
                        <a:t>=“URL”</a:t>
                      </a:r>
                      <a:endParaRPr lang="en-US" sz="1300" b="0" dirty="0">
                        <a:solidFill>
                          <a:schemeClr val="tx1"/>
                        </a:solidFill>
                        <a:latin typeface="Calibri" panose="020F0502020204030204" pitchFamily="34" charset="0"/>
                      </a:endParaRPr>
                    </a:p>
                  </a:txBody>
                  <a:tcPr marL="82988" marR="82988" marT="41494" marB="4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521387884"/>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IN" dirty="0"/>
              <a:t>Observation</a:t>
            </a:r>
          </a:p>
        </p:txBody>
      </p:sp>
      <p:sp>
        <p:nvSpPr>
          <p:cNvPr id="3" name="Text Placeholder 2"/>
          <p:cNvSpPr>
            <a:spLocks noGrp="1"/>
          </p:cNvSpPr>
          <p:nvPr>
            <p:ph type="body" idx="1"/>
          </p:nvPr>
        </p:nvSpPr>
        <p:spPr>
          <a:xfrm>
            <a:off x="838200" y="1050870"/>
            <a:ext cx="10515600" cy="4351338"/>
          </a:xfrm>
        </p:spPr>
        <p:txBody>
          <a:bodyPr>
            <a:normAutofit/>
          </a:bodyPr>
          <a:lstStyle/>
          <a:p>
            <a:pPr marL="285750" indent="-285750"/>
            <a:r>
              <a:rPr lang="en-IN" sz="2000" dirty="0"/>
              <a:t>Navigate to </a:t>
            </a:r>
            <a:r>
              <a:rPr lang="en-US" sz="2000" dirty="0">
                <a:solidFill>
                  <a:schemeClr val="dk1"/>
                </a:solidFill>
                <a:latin typeface="Calibri" panose="020F0502020204030204" pitchFamily="34" charset="0"/>
                <a:cs typeface="Calibri" panose="020F0502020204030204" pitchFamily="34" charset="0"/>
                <a:sym typeface="Arial"/>
                <a:hlinkClick r:id="rId2"/>
              </a:rPr>
              <a:t>http://13.126.131.188/products/details.php?p_id=5</a:t>
            </a:r>
            <a:r>
              <a:rPr lang="en-US" sz="2000" dirty="0">
                <a:solidFill>
                  <a:schemeClr val="dk1"/>
                </a:solidFill>
                <a:latin typeface="Calibri" panose="020F0502020204030204" pitchFamily="34" charset="0"/>
                <a:cs typeface="Calibri" panose="020F0502020204030204" pitchFamily="34" charset="0"/>
                <a:sym typeface="Arial"/>
              </a:rPr>
              <a:t> And </a:t>
            </a:r>
            <a:r>
              <a:rPr lang="en-US" sz="2000" b="0" i="0" u="none" strike="noStrike" dirty="0">
                <a:solidFill>
                  <a:schemeClr val="dk1"/>
                </a:solidFill>
                <a:effectLst/>
                <a:latin typeface="Calibri" panose="020F0502020204030204" pitchFamily="34" charset="0"/>
                <a:ea typeface="+mn-ea"/>
                <a:cs typeface="Calibri" panose="020F0502020204030204" pitchFamily="34" charset="0"/>
                <a:sym typeface="Arial"/>
              </a:rPr>
              <a:t>Click On Brand Website</a:t>
            </a:r>
          </a:p>
        </p:txBody>
      </p:sp>
      <p:pic>
        <p:nvPicPr>
          <p:cNvPr id="6" name="Picture 5">
            <a:extLst>
              <a:ext uri="{FF2B5EF4-FFF2-40B4-BE49-F238E27FC236}">
                <a16:creationId xmlns:a16="http://schemas.microsoft.com/office/drawing/2014/main" id="{4E5B14B1-3D93-4C68-93A0-9203806321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084" y="1665063"/>
            <a:ext cx="7976843" cy="5192937"/>
          </a:xfrm>
          <a:prstGeom prst="rect">
            <a:avLst/>
          </a:prstGeom>
        </p:spPr>
      </p:pic>
      <p:sp>
        <p:nvSpPr>
          <p:cNvPr id="8" name="Frame 7">
            <a:extLst>
              <a:ext uri="{FF2B5EF4-FFF2-40B4-BE49-F238E27FC236}">
                <a16:creationId xmlns:a16="http://schemas.microsoft.com/office/drawing/2014/main" id="{0AE0967E-CA10-4D7B-8E0F-87D24819A07D}"/>
              </a:ext>
            </a:extLst>
          </p:cNvPr>
          <p:cNvSpPr/>
          <p:nvPr/>
        </p:nvSpPr>
        <p:spPr>
          <a:xfrm>
            <a:off x="5092505" y="3327400"/>
            <a:ext cx="1117600" cy="42672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70507910"/>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IN" dirty="0"/>
              <a:t>Observation</a:t>
            </a:r>
          </a:p>
        </p:txBody>
      </p:sp>
      <p:sp>
        <p:nvSpPr>
          <p:cNvPr id="3" name="Text Placeholder 2"/>
          <p:cNvSpPr>
            <a:spLocks noGrp="1"/>
          </p:cNvSpPr>
          <p:nvPr>
            <p:ph type="body" idx="1"/>
          </p:nvPr>
        </p:nvSpPr>
        <p:spPr>
          <a:xfrm>
            <a:off x="838200" y="1050870"/>
            <a:ext cx="10515600" cy="4351338"/>
          </a:xfrm>
        </p:spPr>
        <p:txBody>
          <a:bodyPr>
            <a:normAutofit/>
          </a:bodyPr>
          <a:lstStyle/>
          <a:p>
            <a:pPr marL="285750" indent="-285750"/>
            <a:r>
              <a:rPr lang="en-US" sz="2000" dirty="0"/>
              <a:t>Intercept The Request And Change Redirection URL </a:t>
            </a:r>
            <a:r>
              <a:rPr lang="en-US" sz="2000" dirty="0" err="1"/>
              <a:t>ie</a:t>
            </a:r>
            <a:r>
              <a:rPr lang="en-US" sz="2000" dirty="0"/>
              <a:t> </a:t>
            </a:r>
            <a:r>
              <a:rPr lang="en-US" sz="2000" b="1" dirty="0" err="1"/>
              <a:t>url</a:t>
            </a:r>
            <a:r>
              <a:rPr lang="en-US" sz="2000" b="1" dirty="0"/>
              <a:t> </a:t>
            </a:r>
            <a:r>
              <a:rPr lang="en-US" sz="2000" dirty="0"/>
              <a:t>parameter from </a:t>
            </a:r>
            <a:r>
              <a:rPr lang="en-US" sz="2000" dirty="0">
                <a:hlinkClick r:id="rId2"/>
              </a:rPr>
              <a:t>www.radhikafancystore.com</a:t>
            </a:r>
            <a:r>
              <a:rPr lang="en-US" sz="2000" dirty="0"/>
              <a:t> to </a:t>
            </a:r>
            <a:r>
              <a:rPr lang="en-US" sz="2000" dirty="0">
                <a:hlinkClick r:id="rId3"/>
              </a:rPr>
              <a:t>www.google.com</a:t>
            </a:r>
            <a:r>
              <a:rPr lang="en-US" sz="2000" dirty="0"/>
              <a:t> </a:t>
            </a:r>
            <a:endParaRPr lang="en-US" sz="2000" b="0" i="0" u="none" strike="noStrike" dirty="0">
              <a:solidFill>
                <a:schemeClr val="dk1"/>
              </a:solidFill>
              <a:effectLst/>
              <a:latin typeface="Calibri" panose="020F0502020204030204" pitchFamily="34" charset="0"/>
              <a:ea typeface="+mn-ea"/>
              <a:cs typeface="Calibri" panose="020F0502020204030204" pitchFamily="34" charset="0"/>
              <a:sym typeface="Arial"/>
            </a:endParaRPr>
          </a:p>
        </p:txBody>
      </p:sp>
      <p:pic>
        <p:nvPicPr>
          <p:cNvPr id="5" name="Picture 4">
            <a:extLst>
              <a:ext uri="{FF2B5EF4-FFF2-40B4-BE49-F238E27FC236}">
                <a16:creationId xmlns:a16="http://schemas.microsoft.com/office/drawing/2014/main" id="{8B2A33DF-B5E0-4E7B-A382-CA3A461A9C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5861" y="2209694"/>
            <a:ext cx="9409545" cy="3597436"/>
          </a:xfrm>
          <a:prstGeom prst="rect">
            <a:avLst/>
          </a:prstGeom>
        </p:spPr>
      </p:pic>
      <p:sp>
        <p:nvSpPr>
          <p:cNvPr id="7" name="Frame 6">
            <a:extLst>
              <a:ext uri="{FF2B5EF4-FFF2-40B4-BE49-F238E27FC236}">
                <a16:creationId xmlns:a16="http://schemas.microsoft.com/office/drawing/2014/main" id="{1217CA84-B9AD-44CC-8D71-3028D6434712}"/>
              </a:ext>
            </a:extLst>
          </p:cNvPr>
          <p:cNvSpPr/>
          <p:nvPr/>
        </p:nvSpPr>
        <p:spPr>
          <a:xfrm>
            <a:off x="2854960" y="2123440"/>
            <a:ext cx="3048000" cy="47752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1376945"/>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0164"/>
            <a:ext cx="10515600" cy="1325563"/>
          </a:xfrm>
        </p:spPr>
        <p:txBody>
          <a:bodyPr/>
          <a:lstStyle/>
          <a:p>
            <a:r>
              <a:rPr lang="en-IN" dirty="0"/>
              <a:t>POC</a:t>
            </a:r>
          </a:p>
        </p:txBody>
      </p:sp>
      <p:pic>
        <p:nvPicPr>
          <p:cNvPr id="4" name="Picture 3">
            <a:extLst>
              <a:ext uri="{FF2B5EF4-FFF2-40B4-BE49-F238E27FC236}">
                <a16:creationId xmlns:a16="http://schemas.microsoft.com/office/drawing/2014/main" id="{C1B5CDF3-D7A4-484D-A564-475E8C478A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4653" y="1081836"/>
            <a:ext cx="8222693" cy="4694327"/>
          </a:xfrm>
          <a:prstGeom prst="rect">
            <a:avLst/>
          </a:prstGeom>
        </p:spPr>
      </p:pic>
      <p:sp>
        <p:nvSpPr>
          <p:cNvPr id="6" name="Frame 5">
            <a:extLst>
              <a:ext uri="{FF2B5EF4-FFF2-40B4-BE49-F238E27FC236}">
                <a16:creationId xmlns:a16="http://schemas.microsoft.com/office/drawing/2014/main" id="{AAAB5121-1A1D-43D8-986D-93BC5F3807F4}"/>
              </a:ext>
            </a:extLst>
          </p:cNvPr>
          <p:cNvSpPr/>
          <p:nvPr/>
        </p:nvSpPr>
        <p:spPr>
          <a:xfrm>
            <a:off x="7315200" y="3332480"/>
            <a:ext cx="416560" cy="33528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0736499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IN" dirty="0"/>
              <a:t>Observation</a:t>
            </a:r>
          </a:p>
        </p:txBody>
      </p:sp>
      <p:sp>
        <p:nvSpPr>
          <p:cNvPr id="3" name="Text Placeholder 2"/>
          <p:cNvSpPr>
            <a:spLocks noGrp="1"/>
          </p:cNvSpPr>
          <p:nvPr>
            <p:ph type="body" idx="1"/>
          </p:nvPr>
        </p:nvSpPr>
        <p:spPr>
          <a:xfrm>
            <a:off x="838200" y="1050870"/>
            <a:ext cx="10515600" cy="4351338"/>
          </a:xfrm>
        </p:spPr>
        <p:txBody>
          <a:bodyPr>
            <a:normAutofit/>
          </a:bodyPr>
          <a:lstStyle/>
          <a:p>
            <a:r>
              <a:rPr lang="en-IN" sz="2000" dirty="0"/>
              <a:t>Navigate to Products page where you will see list of products . Search any one category like socks. You will see all the socks available in store. Notice the GET parameter </a:t>
            </a:r>
            <a:r>
              <a:rPr lang="en-IN" sz="2000" b="1" dirty="0"/>
              <a:t>q </a:t>
            </a:r>
            <a:r>
              <a:rPr lang="en-IN" sz="2000" dirty="0"/>
              <a:t>in the URL:</a:t>
            </a:r>
            <a:endParaRPr lang="en-IN" sz="2000" b="1" dirty="0"/>
          </a:p>
          <a:p>
            <a:endParaRPr lang="en-IN" sz="2000" dirty="0"/>
          </a:p>
        </p:txBody>
      </p:sp>
      <p:pic>
        <p:nvPicPr>
          <p:cNvPr id="6" name="Picture 5">
            <a:extLst>
              <a:ext uri="{FF2B5EF4-FFF2-40B4-BE49-F238E27FC236}">
                <a16:creationId xmlns:a16="http://schemas.microsoft.com/office/drawing/2014/main" id="{33B5F6F5-F225-4790-8BDA-C6889006EA59}"/>
              </a:ext>
            </a:extLst>
          </p:cNvPr>
          <p:cNvPicPr>
            <a:picLocks noChangeAspect="1"/>
          </p:cNvPicPr>
          <p:nvPr/>
        </p:nvPicPr>
        <p:blipFill rotWithShape="1">
          <a:blip r:embed="rId2">
            <a:extLst>
              <a:ext uri="{28A0092B-C50C-407E-A947-70E740481C1C}">
                <a14:useLocalDpi xmlns:a14="http://schemas.microsoft.com/office/drawing/2010/main" val="0"/>
              </a:ext>
            </a:extLst>
          </a:blip>
          <a:srcRect l="15908" r="17924" b="28822"/>
          <a:stretch/>
        </p:blipFill>
        <p:spPr>
          <a:xfrm>
            <a:off x="1714500" y="1949140"/>
            <a:ext cx="8494348" cy="4802180"/>
          </a:xfrm>
          <a:prstGeom prst="rect">
            <a:avLst/>
          </a:prstGeom>
        </p:spPr>
      </p:pic>
    </p:spTree>
    <p:extLst>
      <p:ext uri="{BB962C8B-B14F-4D97-AF65-F5344CB8AC3E}">
        <p14:creationId xmlns:p14="http://schemas.microsoft.com/office/powerpoint/2010/main" val="4011753436"/>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36273" y="552091"/>
            <a:ext cx="7974481" cy="948905"/>
          </a:xfrm>
        </p:spPr>
        <p:txBody>
          <a:bodyPr>
            <a:normAutofit/>
          </a:bodyPr>
          <a:lstStyle/>
          <a:p>
            <a:r>
              <a:rPr lang="en-IN" dirty="0"/>
              <a:t>Business Impact – Moderate</a:t>
            </a:r>
          </a:p>
        </p:txBody>
      </p:sp>
      <p:sp>
        <p:nvSpPr>
          <p:cNvPr id="2" name="Slide Number Placeholder 1"/>
          <p:cNvSpPr>
            <a:spLocks noGrp="1"/>
          </p:cNvSpPr>
          <p:nvPr>
            <p:ph type="sldNum" sz="quarter" idx="2"/>
          </p:nvPr>
        </p:nvSpPr>
        <p:spPr/>
        <p:txBody>
          <a:bodyPr/>
          <a:lstStyle/>
          <a:p>
            <a:pPr lvl="0"/>
            <a:fld id="{86CB4B4D-7CA3-9044-876B-883B54F8677D}" type="slidenum">
              <a:rPr lang="en-US" smtClean="0"/>
              <a:t>70</a:t>
            </a:fld>
            <a:endParaRPr lang="en-US"/>
          </a:p>
        </p:txBody>
      </p:sp>
      <p:sp>
        <p:nvSpPr>
          <p:cNvPr id="5" name="TextBox 4"/>
          <p:cNvSpPr txBox="1"/>
          <p:nvPr/>
        </p:nvSpPr>
        <p:spPr>
          <a:xfrm>
            <a:off x="548416" y="1518249"/>
            <a:ext cx="9576659" cy="6377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1493" tIns="41493" rIns="41493" bIns="41493" numCol="1" spcCol="38100" rtlCol="0" anchor="t">
            <a:spAutoFit/>
          </a:bodyPr>
          <a:lstStyle/>
          <a:p>
            <a:pPr latinLnBrk="1" hangingPunct="0"/>
            <a:r>
              <a:rPr lang="en-US" dirty="0">
                <a:latin typeface="Calibri" panose="020F0502020204030204" pitchFamily="34" charset="0"/>
                <a:cs typeface="Calibri" panose="020F0502020204030204" pitchFamily="34" charset="0"/>
              </a:rPr>
              <a:t>This Will never Stop And Its Request Will go On and such Multiple Requests May Down The Server.</a:t>
            </a:r>
          </a:p>
          <a:p>
            <a:pPr latinLnBrk="1" hangingPunct="0"/>
            <a:endParaRPr lang="en-US" dirty="0">
              <a:latin typeface="Calibri" panose="020F0502020204030204" pitchFamily="34" charset="0"/>
              <a:cs typeface="Calibri" panose="020F0502020204030204" pitchFamily="34" charset="0"/>
            </a:endParaRPr>
          </a:p>
        </p:txBody>
      </p:sp>
      <p:sp>
        <p:nvSpPr>
          <p:cNvPr id="6" name="Title 1"/>
          <p:cNvSpPr txBox="1">
            <a:spLocks/>
          </p:cNvSpPr>
          <p:nvPr/>
        </p:nvSpPr>
        <p:spPr>
          <a:xfrm>
            <a:off x="436273" y="208262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Recommendation</a:t>
            </a:r>
          </a:p>
        </p:txBody>
      </p:sp>
      <p:sp>
        <p:nvSpPr>
          <p:cNvPr id="7" name="Text Placeholder 2"/>
          <p:cNvSpPr>
            <a:spLocks noGrp="1"/>
          </p:cNvSpPr>
          <p:nvPr>
            <p:ph type="body" idx="1"/>
          </p:nvPr>
        </p:nvSpPr>
        <p:spPr>
          <a:xfrm>
            <a:off x="436273" y="3050995"/>
            <a:ext cx="9688802" cy="1561501"/>
          </a:xfrm>
        </p:spPr>
        <p:txBody>
          <a:bodyPr>
            <a:noAutofit/>
          </a:bodyPr>
          <a:lstStyle/>
          <a:p>
            <a:pPr marL="0" indent="0">
              <a:buNone/>
            </a:pPr>
            <a:r>
              <a:rPr lang="en-IN" sz="2400" dirty="0"/>
              <a:t>Take the following precautions:</a:t>
            </a:r>
          </a:p>
          <a:p>
            <a:pPr lvl="1"/>
            <a:r>
              <a:rPr lang="en-IN" sz="2000" dirty="0"/>
              <a:t>Redirection URL Should Be accessible and must bounded by time.</a:t>
            </a:r>
          </a:p>
          <a:p>
            <a:pPr lvl="1"/>
            <a:endParaRPr lang="en-IN" sz="2000" dirty="0"/>
          </a:p>
          <a:p>
            <a:pPr lvl="1"/>
            <a:endParaRPr lang="en-IN" sz="2000" dirty="0"/>
          </a:p>
          <a:p>
            <a:pPr lvl="1"/>
            <a:endParaRPr lang="en-IN" sz="2000" dirty="0"/>
          </a:p>
        </p:txBody>
      </p:sp>
      <p:sp>
        <p:nvSpPr>
          <p:cNvPr id="10" name="Title 1"/>
          <p:cNvSpPr txBox="1">
            <a:spLocks/>
          </p:cNvSpPr>
          <p:nvPr/>
        </p:nvSpPr>
        <p:spPr>
          <a:xfrm>
            <a:off x="436273" y="398980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References:</a:t>
            </a:r>
          </a:p>
        </p:txBody>
      </p:sp>
      <p:sp>
        <p:nvSpPr>
          <p:cNvPr id="11" name="Rectangle 10"/>
          <p:cNvSpPr/>
          <p:nvPr/>
        </p:nvSpPr>
        <p:spPr>
          <a:xfrm>
            <a:off x="436273" y="5194120"/>
            <a:ext cx="11353800" cy="646331"/>
          </a:xfrm>
          <a:prstGeom prst="rect">
            <a:avLst/>
          </a:prstGeom>
        </p:spPr>
        <p:txBody>
          <a:bodyPr wrap="square">
            <a:spAutoFit/>
          </a:bodyPr>
          <a:lstStyle/>
          <a:p>
            <a:r>
              <a:rPr lang="en-US" dirty="0">
                <a:hlinkClick r:id="rId2"/>
              </a:rPr>
              <a:t>https://cwe.mitre.org/data/definitions/601.html</a:t>
            </a:r>
            <a:endParaRPr lang="en-US" dirty="0"/>
          </a:p>
          <a:p>
            <a:r>
              <a:rPr lang="en-US" dirty="0">
                <a:hlinkClick r:id="rId3"/>
              </a:rPr>
              <a:t>https://dzone.com/articles/what-is-an-open-redirection-vulnerability-and-how</a:t>
            </a:r>
            <a:endParaRPr lang="en-IN" i="1" dirty="0"/>
          </a:p>
        </p:txBody>
      </p:sp>
    </p:spTree>
    <p:extLst>
      <p:ext uri="{BB962C8B-B14F-4D97-AF65-F5344CB8AC3E}">
        <p14:creationId xmlns:p14="http://schemas.microsoft.com/office/powerpoint/2010/main" val="2415478340"/>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p:txBody>
          <a:bodyPr/>
          <a:lstStyle/>
          <a:p>
            <a:pPr lvl="0"/>
            <a:fld id="{86CB4B4D-7CA3-9044-876B-883B54F8677D}" type="slidenum">
              <a:rPr lang="uk-UA" smtClean="0"/>
              <a:t>71</a:t>
            </a:fld>
            <a:endParaRPr lang="uk-UA"/>
          </a:p>
        </p:txBody>
      </p:sp>
      <p:sp>
        <p:nvSpPr>
          <p:cNvPr id="3" name="Title 2"/>
          <p:cNvSpPr>
            <a:spLocks noGrp="1"/>
          </p:cNvSpPr>
          <p:nvPr>
            <p:ph type="title"/>
          </p:nvPr>
        </p:nvSpPr>
        <p:spPr>
          <a:xfrm>
            <a:off x="800100" y="488950"/>
            <a:ext cx="10515600" cy="1325563"/>
          </a:xfrm>
        </p:spPr>
        <p:txBody>
          <a:bodyPr/>
          <a:lstStyle/>
          <a:p>
            <a:r>
              <a:rPr lang="en-IN" dirty="0"/>
              <a:t>11. Command Execution </a:t>
            </a:r>
            <a:r>
              <a:rPr lang="en-IN" dirty="0" err="1"/>
              <a:t>Vunerability</a:t>
            </a:r>
            <a:endParaRPr lang="en-IN" dirty="0"/>
          </a:p>
        </p:txBody>
      </p:sp>
      <p:graphicFrame>
        <p:nvGraphicFramePr>
          <p:cNvPr id="6" name="Table 5"/>
          <p:cNvGraphicFramePr>
            <a:graphicFrameLocks noGrp="1"/>
          </p:cNvGraphicFramePr>
          <p:nvPr>
            <p:extLst>
              <p:ext uri="{D42A27DB-BD31-4B8C-83A1-F6EECF244321}">
                <p14:modId xmlns:p14="http://schemas.microsoft.com/office/powerpoint/2010/main" val="2384729464"/>
              </p:ext>
            </p:extLst>
          </p:nvPr>
        </p:nvGraphicFramePr>
        <p:xfrm>
          <a:off x="1751173" y="2188740"/>
          <a:ext cx="8109380" cy="2821776"/>
        </p:xfrm>
        <a:graphic>
          <a:graphicData uri="http://schemas.openxmlformats.org/drawingml/2006/table">
            <a:tbl>
              <a:tblPr firstRow="1" bandRow="1">
                <a:tableStyleId>{5C22544A-7EE6-4342-B048-85BDC9FD1C3A}</a:tableStyleId>
              </a:tblPr>
              <a:tblGrid>
                <a:gridCol w="1413562">
                  <a:extLst>
                    <a:ext uri="{9D8B030D-6E8A-4147-A177-3AD203B41FA5}">
                      <a16:colId xmlns:a16="http://schemas.microsoft.com/office/drawing/2014/main" val="20000"/>
                    </a:ext>
                  </a:extLst>
                </a:gridCol>
                <a:gridCol w="6695818">
                  <a:extLst>
                    <a:ext uri="{9D8B030D-6E8A-4147-A177-3AD203B41FA5}">
                      <a16:colId xmlns:a16="http://schemas.microsoft.com/office/drawing/2014/main" val="20001"/>
                    </a:ext>
                  </a:extLst>
                </a:gridCol>
              </a:tblGrid>
              <a:tr h="415137">
                <a:tc>
                  <a:txBody>
                    <a:bodyPr/>
                    <a:lstStyle/>
                    <a:p>
                      <a:pPr algn="ctr"/>
                      <a:endParaRPr lang="en-US" sz="1600" dirty="0"/>
                    </a:p>
                  </a:txBody>
                  <a:tcPr marL="82988" marR="82988"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2988" marR="82988"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406639">
                <a:tc>
                  <a:txBody>
                    <a:bodyPr/>
                    <a:lstStyle/>
                    <a:p>
                      <a:pPr algn="ctr"/>
                      <a:r>
                        <a:rPr lang="en-US" sz="1600" dirty="0">
                          <a:solidFill>
                            <a:schemeClr val="bg1"/>
                          </a:solidFill>
                          <a:latin typeface="Calibri" panose="020F0502020204030204" pitchFamily="34" charset="0"/>
                        </a:rPr>
                        <a:t>Command Execution</a:t>
                      </a:r>
                    </a:p>
                    <a:p>
                      <a:pPr algn="ctr"/>
                      <a:r>
                        <a:rPr lang="en-US" sz="1600" dirty="0">
                          <a:solidFill>
                            <a:schemeClr val="bg1"/>
                          </a:solidFill>
                          <a:latin typeface="Calibri" panose="020F0502020204030204" pitchFamily="34" charset="0"/>
                        </a:rPr>
                        <a:t>(Severe)</a:t>
                      </a:r>
                      <a:endParaRPr lang="en-US" sz="1300" dirty="0">
                        <a:solidFill>
                          <a:schemeClr val="bg1"/>
                        </a:solidFill>
                        <a:latin typeface="Calibri" panose="020F0502020204030204" pitchFamily="34" charset="0"/>
                      </a:endParaRPr>
                    </a:p>
                  </a:txBody>
                  <a:tcPr marL="82988" marR="82988" marT="41494" marB="414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00"/>
                    </a:solidFill>
                  </a:tcPr>
                </a:tc>
                <a:tc>
                  <a:txBody>
                    <a:bodyPr/>
                    <a:lstStyle/>
                    <a:p>
                      <a:r>
                        <a:rPr lang="en-US" sz="1300" dirty="0">
                          <a:solidFill>
                            <a:schemeClr val="tx1"/>
                          </a:solidFill>
                          <a:latin typeface="Calibri" panose="020F0502020204030204" pitchFamily="34" charset="0"/>
                        </a:rPr>
                        <a:t> </a:t>
                      </a:r>
                    </a:p>
                    <a:p>
                      <a:r>
                        <a:rPr lang="en-US" sz="1300" baseline="0" dirty="0">
                          <a:solidFill>
                            <a:schemeClr val="tx1"/>
                          </a:solidFill>
                          <a:latin typeface="Calibri" panose="020F0502020204030204" pitchFamily="34" charset="0"/>
                        </a:rPr>
                        <a:t>Below mentioned </a:t>
                      </a:r>
                      <a:r>
                        <a:rPr lang="en-US" sz="1300" baseline="0" dirty="0" err="1">
                          <a:solidFill>
                            <a:schemeClr val="tx1"/>
                          </a:solidFill>
                          <a:latin typeface="Calibri" panose="020F0502020204030204" pitchFamily="34" charset="0"/>
                        </a:rPr>
                        <a:t>urls</a:t>
                      </a:r>
                      <a:r>
                        <a:rPr lang="en-US" sz="1300" baseline="0" dirty="0">
                          <a:solidFill>
                            <a:schemeClr val="tx1"/>
                          </a:solidFill>
                          <a:latin typeface="Calibri" panose="020F0502020204030204" pitchFamily="34" charset="0"/>
                        </a:rPr>
                        <a:t> redirects to pages allowing command execution</a:t>
                      </a:r>
                      <a:endParaRPr lang="en-US" sz="1300" dirty="0">
                        <a:solidFill>
                          <a:schemeClr val="tx1"/>
                        </a:solidFill>
                        <a:latin typeface="Calibri" panose="020F0502020204030204" pitchFamily="34" charset="0"/>
                        <a:cs typeface="Calibri" panose="020F0502020204030204" pitchFamily="34" charset="0"/>
                      </a:endParaRPr>
                    </a:p>
                    <a:p>
                      <a:endParaRPr lang="en-US" sz="1300" dirty="0">
                        <a:solidFill>
                          <a:schemeClr val="tx1"/>
                        </a:solidFill>
                        <a:latin typeface="Calibri" panose="020F0502020204030204" pitchFamily="34" charset="0"/>
                      </a:endParaRPr>
                    </a:p>
                    <a:p>
                      <a:r>
                        <a:rPr lang="en-US" sz="1300" b="1" dirty="0">
                          <a:solidFill>
                            <a:schemeClr val="tx1"/>
                          </a:solidFill>
                          <a:latin typeface="Calibri" panose="020F0502020204030204" pitchFamily="34" charset="0"/>
                        </a:rPr>
                        <a:t>Affected URL :</a:t>
                      </a:r>
                      <a:endParaRPr lang="en-US" sz="1300" b="0" i="0" u="none" strike="noStrike" dirty="0">
                        <a:solidFill>
                          <a:schemeClr val="tx1"/>
                        </a:solidFill>
                        <a:effectLst/>
                        <a:latin typeface="Calibri" panose="020F0502020204030204" pitchFamily="34" charset="0"/>
                        <a:ea typeface="+mn-ea"/>
                        <a:cs typeface="+mn-cs"/>
                        <a:sym typeface="Arial"/>
                      </a:endParaRPr>
                    </a:p>
                    <a:p>
                      <a:pPr marL="285750" indent="-285750">
                        <a:buFont typeface="Arial" panose="020B0604020202020204" pitchFamily="34" charset="0"/>
                        <a:buChar char="•"/>
                      </a:pPr>
                      <a:r>
                        <a:rPr lang="en-US" sz="1300" b="0" i="0" u="none" strike="noStrike" dirty="0">
                          <a:solidFill>
                            <a:schemeClr val="dk1"/>
                          </a:solidFill>
                          <a:effectLst/>
                          <a:latin typeface="Calibri" panose="020F0502020204030204" pitchFamily="34" charset="0"/>
                          <a:ea typeface="+mn-ea"/>
                          <a:cs typeface="Calibri" panose="020F0502020204030204" pitchFamily="34" charset="0"/>
                          <a:sym typeface="Arial"/>
                          <a:hlinkClick r:id="rId2"/>
                        </a:rPr>
                        <a:t>http://13.126.131.188/wondercms/</a:t>
                      </a:r>
                      <a:endParaRPr lang="en-US" sz="1300" b="0" i="0" u="none" strike="noStrike" dirty="0">
                        <a:solidFill>
                          <a:schemeClr val="dk1"/>
                        </a:solidFill>
                        <a:effectLst/>
                        <a:latin typeface="Calibri" panose="020F0502020204030204" pitchFamily="34" charset="0"/>
                        <a:ea typeface="+mn-ea"/>
                        <a:cs typeface="Calibri" panose="020F0502020204030204" pitchFamily="34" charset="0"/>
                        <a:sym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i="0" u="none" strike="noStrike" dirty="0">
                          <a:solidFill>
                            <a:schemeClr val="dk1"/>
                          </a:solidFill>
                          <a:effectLst/>
                          <a:latin typeface="Calibri" panose="020F0502020204030204" pitchFamily="34" charset="0"/>
                          <a:ea typeface="+mn-ea"/>
                          <a:cs typeface="Calibri" panose="020F0502020204030204" pitchFamily="34" charset="0"/>
                          <a:sym typeface="Arial"/>
                          <a:hlinkClick r:id="rId3"/>
                        </a:rPr>
                        <a:t>http://13.126.131.188/admin31/console.php</a:t>
                      </a:r>
                      <a:endParaRPr lang="en-US" sz="1300" b="0" i="0" u="none" strike="noStrike" dirty="0">
                        <a:solidFill>
                          <a:schemeClr val="dk1"/>
                        </a:solidFill>
                        <a:effectLst/>
                        <a:latin typeface="Calibri" panose="020F0502020204030204" pitchFamily="34" charset="0"/>
                        <a:ea typeface="+mn-ea"/>
                        <a:cs typeface="Calibri" panose="020F0502020204030204" pitchFamily="34" charset="0"/>
                        <a:sym typeface="Aria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300" b="0" i="0" u="none" strike="noStrike" dirty="0">
                        <a:solidFill>
                          <a:schemeClr val="dk1"/>
                        </a:solidFill>
                        <a:effectLst/>
                        <a:latin typeface="Calibri" panose="020F0502020204030204" pitchFamily="34" charset="0"/>
                        <a:ea typeface="+mn-ea"/>
                        <a:cs typeface="Calibri" panose="020F0502020204030204" pitchFamily="34" charset="0"/>
                        <a:sym typeface="Arial"/>
                      </a:endParaRPr>
                    </a:p>
                    <a:p>
                      <a:pPr marL="285750" indent="-285750">
                        <a:buFont typeface="Arial" panose="020B0604020202020204" pitchFamily="34" charset="0"/>
                        <a:buChar char="•"/>
                      </a:pPr>
                      <a:endParaRPr lang="en-US" sz="1300" b="0" dirty="0">
                        <a:solidFill>
                          <a:schemeClr val="tx1"/>
                        </a:solidFill>
                        <a:latin typeface="Calibri" panose="020F0502020204030204" pitchFamily="34" charset="0"/>
                      </a:endParaRPr>
                    </a:p>
                  </a:txBody>
                  <a:tcPr marL="82988" marR="82988" marT="41494" marB="4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984133246"/>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IN" dirty="0"/>
              <a:t>Observation</a:t>
            </a:r>
          </a:p>
        </p:txBody>
      </p:sp>
      <p:sp>
        <p:nvSpPr>
          <p:cNvPr id="3" name="Text Placeholder 2"/>
          <p:cNvSpPr>
            <a:spLocks noGrp="1"/>
          </p:cNvSpPr>
          <p:nvPr>
            <p:ph type="body" idx="1"/>
          </p:nvPr>
        </p:nvSpPr>
        <p:spPr>
          <a:xfrm>
            <a:off x="838200" y="1050870"/>
            <a:ext cx="10515600" cy="4351338"/>
          </a:xfrm>
        </p:spPr>
        <p:txBody>
          <a:bodyPr>
            <a:normAutofit/>
          </a:bodyPr>
          <a:lstStyle/>
          <a:p>
            <a:pPr marL="285750" indent="-285750"/>
            <a:r>
              <a:rPr lang="en-IN" sz="2000" dirty="0"/>
              <a:t>Navigate to </a:t>
            </a:r>
            <a:r>
              <a:rPr lang="en-US" sz="2000" dirty="0">
                <a:solidFill>
                  <a:schemeClr val="dk1"/>
                </a:solidFill>
                <a:latin typeface="Calibri" panose="020F0502020204030204" pitchFamily="34" charset="0"/>
                <a:cs typeface="Calibri" panose="020F0502020204030204" pitchFamily="34" charset="0"/>
                <a:sym typeface="Arial"/>
              </a:rPr>
              <a:t>http://13.126.131.188/wondercms/And </a:t>
            </a:r>
            <a:r>
              <a:rPr lang="en-US" sz="2000" b="0" i="0" u="none" strike="noStrike" dirty="0">
                <a:solidFill>
                  <a:schemeClr val="dk1"/>
                </a:solidFill>
                <a:effectLst/>
                <a:latin typeface="Calibri" panose="020F0502020204030204" pitchFamily="34" charset="0"/>
                <a:ea typeface="+mn-ea"/>
                <a:cs typeface="Calibri" panose="020F0502020204030204" pitchFamily="34" charset="0"/>
                <a:sym typeface="Arial"/>
              </a:rPr>
              <a:t>login to admin panel and Click Settings</a:t>
            </a:r>
          </a:p>
        </p:txBody>
      </p:sp>
      <p:pic>
        <p:nvPicPr>
          <p:cNvPr id="5" name="Picture 4">
            <a:extLst>
              <a:ext uri="{FF2B5EF4-FFF2-40B4-BE49-F238E27FC236}">
                <a16:creationId xmlns:a16="http://schemas.microsoft.com/office/drawing/2014/main" id="{9FFF42E6-5AE7-4276-9670-7BCFA1946A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520" y="1455792"/>
            <a:ext cx="7170875" cy="5275060"/>
          </a:xfrm>
          <a:prstGeom prst="rect">
            <a:avLst/>
          </a:prstGeom>
        </p:spPr>
      </p:pic>
    </p:spTree>
    <p:extLst>
      <p:ext uri="{BB962C8B-B14F-4D97-AF65-F5344CB8AC3E}">
        <p14:creationId xmlns:p14="http://schemas.microsoft.com/office/powerpoint/2010/main" val="1600994076"/>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0164"/>
            <a:ext cx="10515600" cy="1325563"/>
          </a:xfrm>
        </p:spPr>
        <p:txBody>
          <a:bodyPr>
            <a:normAutofit fontScale="90000"/>
          </a:bodyPr>
          <a:lstStyle/>
          <a:p>
            <a:r>
              <a:rPr lang="en-IN" b="1" dirty="0"/>
              <a:t>POC</a:t>
            </a:r>
            <a:br>
              <a:rPr lang="en-IN" dirty="0"/>
            </a:br>
            <a:br>
              <a:rPr lang="en-IN" sz="3200" dirty="0"/>
            </a:br>
            <a:r>
              <a:rPr lang="en-IN" sz="3200" dirty="0"/>
              <a:t>Upload Following File As </a:t>
            </a:r>
            <a:r>
              <a:rPr lang="en-IN" sz="3200" b="1" dirty="0" err="1"/>
              <a:t>cms.php</a:t>
            </a:r>
            <a:r>
              <a:rPr lang="en-IN" sz="3200" dirty="0"/>
              <a:t> </a:t>
            </a:r>
            <a:endParaRPr lang="en-IN" dirty="0"/>
          </a:p>
        </p:txBody>
      </p:sp>
      <p:pic>
        <p:nvPicPr>
          <p:cNvPr id="5" name="Picture 4">
            <a:extLst>
              <a:ext uri="{FF2B5EF4-FFF2-40B4-BE49-F238E27FC236}">
                <a16:creationId xmlns:a16="http://schemas.microsoft.com/office/drawing/2014/main" id="{0F1E720D-E71A-4726-BEC6-4132144CA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9701" y="1960880"/>
            <a:ext cx="7013419" cy="4226560"/>
          </a:xfrm>
          <a:prstGeom prst="rect">
            <a:avLst/>
          </a:prstGeom>
        </p:spPr>
      </p:pic>
    </p:spTree>
    <p:extLst>
      <p:ext uri="{BB962C8B-B14F-4D97-AF65-F5344CB8AC3E}">
        <p14:creationId xmlns:p14="http://schemas.microsoft.com/office/powerpoint/2010/main" val="812439624"/>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36273" y="552091"/>
            <a:ext cx="7974481" cy="948905"/>
          </a:xfrm>
        </p:spPr>
        <p:txBody>
          <a:bodyPr>
            <a:normAutofit/>
          </a:bodyPr>
          <a:lstStyle/>
          <a:p>
            <a:r>
              <a:rPr lang="en-IN" dirty="0"/>
              <a:t>Business Impact – Moderate</a:t>
            </a:r>
          </a:p>
        </p:txBody>
      </p:sp>
      <p:sp>
        <p:nvSpPr>
          <p:cNvPr id="2" name="Slide Number Placeholder 1"/>
          <p:cNvSpPr>
            <a:spLocks noGrp="1"/>
          </p:cNvSpPr>
          <p:nvPr>
            <p:ph type="sldNum" sz="quarter" idx="2"/>
          </p:nvPr>
        </p:nvSpPr>
        <p:spPr/>
        <p:txBody>
          <a:bodyPr/>
          <a:lstStyle/>
          <a:p>
            <a:pPr lvl="0"/>
            <a:fld id="{86CB4B4D-7CA3-9044-876B-883B54F8677D}" type="slidenum">
              <a:rPr lang="en-US" smtClean="0"/>
              <a:t>74</a:t>
            </a:fld>
            <a:endParaRPr lang="en-US"/>
          </a:p>
        </p:txBody>
      </p:sp>
      <p:sp>
        <p:nvSpPr>
          <p:cNvPr id="5" name="TextBox 4"/>
          <p:cNvSpPr txBox="1"/>
          <p:nvPr/>
        </p:nvSpPr>
        <p:spPr>
          <a:xfrm>
            <a:off x="548416" y="1518249"/>
            <a:ext cx="9576659" cy="6377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1493" tIns="41493" rIns="41493" bIns="41493" numCol="1" spcCol="38100" rtlCol="0" anchor="t">
            <a:spAutoFit/>
          </a:bodyPr>
          <a:lstStyle/>
          <a:p>
            <a:pPr latinLnBrk="1" hangingPunct="0"/>
            <a:r>
              <a:rPr lang="en-US" dirty="0">
                <a:latin typeface="Calibri" panose="020F0502020204030204" pitchFamily="34" charset="0"/>
                <a:cs typeface="Calibri" panose="020F0502020204030204" pitchFamily="34" charset="0"/>
              </a:rPr>
              <a:t>Open The file </a:t>
            </a:r>
            <a:r>
              <a:rPr lang="en-US" dirty="0" err="1">
                <a:latin typeface="Calibri" panose="020F0502020204030204" pitchFamily="34" charset="0"/>
                <a:cs typeface="Calibri" panose="020F0502020204030204" pitchFamily="34" charset="0"/>
              </a:rPr>
              <a:t>cms.php</a:t>
            </a:r>
            <a:r>
              <a:rPr lang="en-US" dirty="0">
                <a:latin typeface="Calibri" panose="020F0502020204030204" pitchFamily="34" charset="0"/>
                <a:cs typeface="Calibri" panose="020F0502020204030204" pitchFamily="34" charset="0"/>
              </a:rPr>
              <a:t> and navigate to </a:t>
            </a:r>
            <a:r>
              <a:rPr lang="en-US" dirty="0" err="1">
                <a:latin typeface="Calibri" panose="020F0502020204030204" pitchFamily="34" charset="0"/>
                <a:cs typeface="Calibri" panose="020F0502020204030204" pitchFamily="34" charset="0"/>
              </a:rPr>
              <a:t>Url</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a:t>
            </a:r>
            <a:r>
              <a:rPr lang="en-US" b="1" dirty="0" err="1">
                <a:latin typeface="Calibri" panose="020F0502020204030204" pitchFamily="34" charset="0"/>
                <a:cs typeface="Calibri" panose="020F0502020204030204" pitchFamily="34" charset="0"/>
              </a:rPr>
              <a:t>wondercms</a:t>
            </a:r>
            <a:r>
              <a:rPr lang="en-US" b="1" dirty="0">
                <a:latin typeface="Calibri" panose="020F0502020204030204" pitchFamily="34" charset="0"/>
                <a:cs typeface="Calibri" panose="020F0502020204030204" pitchFamily="34" charset="0"/>
              </a:rPr>
              <a:t>/files/</a:t>
            </a:r>
            <a:r>
              <a:rPr lang="en-US" b="1" dirty="0" err="1">
                <a:latin typeface="Calibri" panose="020F0502020204030204" pitchFamily="34" charset="0"/>
                <a:cs typeface="Calibri" panose="020F0502020204030204" pitchFamily="34" charset="0"/>
              </a:rPr>
              <a:t>cms.php</a:t>
            </a:r>
            <a:r>
              <a:rPr lang="en-US"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and add</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cmd</a:t>
            </a:r>
            <a:r>
              <a:rPr lang="en-US" b="1" dirty="0">
                <a:latin typeface="Calibri" panose="020F0502020204030204" pitchFamily="34" charset="0"/>
                <a:cs typeface="Calibri" panose="020F0502020204030204" pitchFamily="34" charset="0"/>
              </a:rPr>
              <a:t>=ls</a:t>
            </a:r>
            <a:endParaRPr lang="en-US" dirty="0">
              <a:latin typeface="Calibri" panose="020F0502020204030204" pitchFamily="34" charset="0"/>
              <a:cs typeface="Calibri" panose="020F0502020204030204" pitchFamily="34" charset="0"/>
            </a:endParaRPr>
          </a:p>
          <a:p>
            <a:pPr latinLnBrk="1" hangingPunct="0"/>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BDB7B633-DF81-4FC8-9649-EC8610DB66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952" y="2798065"/>
            <a:ext cx="9093585" cy="3507844"/>
          </a:xfrm>
          <a:prstGeom prst="rect">
            <a:avLst/>
          </a:prstGeom>
        </p:spPr>
      </p:pic>
    </p:spTree>
    <p:extLst>
      <p:ext uri="{BB962C8B-B14F-4D97-AF65-F5344CB8AC3E}">
        <p14:creationId xmlns:p14="http://schemas.microsoft.com/office/powerpoint/2010/main" val="3908078443"/>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pPr lvl="0"/>
            <a:fld id="{86CB4B4D-7CA3-9044-876B-883B54F8677D}" type="slidenum">
              <a:rPr lang="en-US" smtClean="0"/>
              <a:t>75</a:t>
            </a:fld>
            <a:endParaRPr lang="en-US"/>
          </a:p>
        </p:txBody>
      </p:sp>
      <p:sp>
        <p:nvSpPr>
          <p:cNvPr id="6" name="Title 1"/>
          <p:cNvSpPr txBox="1">
            <a:spLocks/>
          </p:cNvSpPr>
          <p:nvPr/>
        </p:nvSpPr>
        <p:spPr>
          <a:xfrm>
            <a:off x="273713" y="21706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Recommendation</a:t>
            </a:r>
          </a:p>
        </p:txBody>
      </p:sp>
      <p:sp>
        <p:nvSpPr>
          <p:cNvPr id="7" name="Text Placeholder 2"/>
          <p:cNvSpPr>
            <a:spLocks noGrp="1"/>
          </p:cNvSpPr>
          <p:nvPr>
            <p:ph type="body" idx="1"/>
          </p:nvPr>
        </p:nvSpPr>
        <p:spPr>
          <a:xfrm>
            <a:off x="243840" y="1445715"/>
            <a:ext cx="9688802" cy="1561501"/>
          </a:xfrm>
        </p:spPr>
        <p:txBody>
          <a:bodyPr>
            <a:noAutofit/>
          </a:bodyPr>
          <a:lstStyle/>
          <a:p>
            <a:pPr marL="0" indent="0">
              <a:buNone/>
            </a:pPr>
            <a:r>
              <a:rPr lang="en-IN" sz="2400" dirty="0"/>
              <a:t>Take the following precautions:</a:t>
            </a:r>
          </a:p>
          <a:p>
            <a:pPr lvl="1"/>
            <a:r>
              <a:rPr lang="en-IN" sz="2000" dirty="0"/>
              <a:t>Appending URL with other values should be restricted.</a:t>
            </a:r>
          </a:p>
          <a:p>
            <a:pPr lvl="1"/>
            <a:endParaRPr lang="en-IN" sz="2000" dirty="0"/>
          </a:p>
          <a:p>
            <a:pPr lvl="1"/>
            <a:endParaRPr lang="en-IN" sz="2000" dirty="0"/>
          </a:p>
          <a:p>
            <a:pPr lvl="1"/>
            <a:endParaRPr lang="en-IN" sz="2000" dirty="0"/>
          </a:p>
        </p:txBody>
      </p:sp>
      <p:sp>
        <p:nvSpPr>
          <p:cNvPr id="10" name="Title 1"/>
          <p:cNvSpPr txBox="1">
            <a:spLocks/>
          </p:cNvSpPr>
          <p:nvPr/>
        </p:nvSpPr>
        <p:spPr>
          <a:xfrm>
            <a:off x="273713" y="31876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References:</a:t>
            </a:r>
          </a:p>
        </p:txBody>
      </p:sp>
      <p:sp>
        <p:nvSpPr>
          <p:cNvPr id="11" name="Rectangle 10"/>
          <p:cNvSpPr/>
          <p:nvPr/>
        </p:nvSpPr>
        <p:spPr>
          <a:xfrm>
            <a:off x="273713" y="4511576"/>
            <a:ext cx="11353800" cy="646331"/>
          </a:xfrm>
          <a:prstGeom prst="rect">
            <a:avLst/>
          </a:prstGeom>
        </p:spPr>
        <p:txBody>
          <a:bodyPr wrap="square">
            <a:spAutoFit/>
          </a:bodyPr>
          <a:lstStyle/>
          <a:p>
            <a:r>
              <a:rPr lang="en-US" dirty="0">
                <a:hlinkClick r:id="rId2"/>
              </a:rPr>
              <a:t>https://www.owasp.org/index.php/Command_Injection</a:t>
            </a:r>
            <a:endParaRPr lang="en-US" dirty="0"/>
          </a:p>
          <a:p>
            <a:r>
              <a:rPr lang="en-US" dirty="0"/>
              <a:t>https://www.netsparker.com/blog/web-security/command-injection-vulnerability/</a:t>
            </a:r>
            <a:endParaRPr lang="en-IN" i="1" dirty="0"/>
          </a:p>
        </p:txBody>
      </p:sp>
    </p:spTree>
    <p:extLst>
      <p:ext uri="{BB962C8B-B14F-4D97-AF65-F5344CB8AC3E}">
        <p14:creationId xmlns:p14="http://schemas.microsoft.com/office/powerpoint/2010/main" val="2267168266"/>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p:txBody>
          <a:bodyPr/>
          <a:lstStyle/>
          <a:p>
            <a:pPr lvl="0"/>
            <a:fld id="{86CB4B4D-7CA3-9044-876B-883B54F8677D}" type="slidenum">
              <a:rPr lang="uk-UA" smtClean="0"/>
              <a:t>76</a:t>
            </a:fld>
            <a:endParaRPr lang="uk-UA"/>
          </a:p>
        </p:txBody>
      </p:sp>
      <p:sp>
        <p:nvSpPr>
          <p:cNvPr id="3" name="Title 2"/>
          <p:cNvSpPr>
            <a:spLocks noGrp="1"/>
          </p:cNvSpPr>
          <p:nvPr>
            <p:ph type="title"/>
          </p:nvPr>
        </p:nvSpPr>
        <p:spPr>
          <a:xfrm>
            <a:off x="800100" y="488950"/>
            <a:ext cx="10515600" cy="1325563"/>
          </a:xfrm>
        </p:spPr>
        <p:txBody>
          <a:bodyPr/>
          <a:lstStyle/>
          <a:p>
            <a:r>
              <a:rPr lang="en-IN" dirty="0"/>
              <a:t>12. File Inclusion </a:t>
            </a:r>
            <a:r>
              <a:rPr lang="en-IN" dirty="0" err="1"/>
              <a:t>Vunerability</a:t>
            </a:r>
            <a:endParaRPr lang="en-IN" dirty="0"/>
          </a:p>
        </p:txBody>
      </p:sp>
      <p:graphicFrame>
        <p:nvGraphicFramePr>
          <p:cNvPr id="6" name="Table 5"/>
          <p:cNvGraphicFramePr>
            <a:graphicFrameLocks noGrp="1"/>
          </p:cNvGraphicFramePr>
          <p:nvPr>
            <p:extLst>
              <p:ext uri="{D42A27DB-BD31-4B8C-83A1-F6EECF244321}">
                <p14:modId xmlns:p14="http://schemas.microsoft.com/office/powerpoint/2010/main" val="3321888784"/>
              </p:ext>
            </p:extLst>
          </p:nvPr>
        </p:nvGraphicFramePr>
        <p:xfrm>
          <a:off x="1751173" y="2188740"/>
          <a:ext cx="8109380" cy="2821776"/>
        </p:xfrm>
        <a:graphic>
          <a:graphicData uri="http://schemas.openxmlformats.org/drawingml/2006/table">
            <a:tbl>
              <a:tblPr firstRow="1" bandRow="1">
                <a:tableStyleId>{5C22544A-7EE6-4342-B048-85BDC9FD1C3A}</a:tableStyleId>
              </a:tblPr>
              <a:tblGrid>
                <a:gridCol w="1413562">
                  <a:extLst>
                    <a:ext uri="{9D8B030D-6E8A-4147-A177-3AD203B41FA5}">
                      <a16:colId xmlns:a16="http://schemas.microsoft.com/office/drawing/2014/main" val="20000"/>
                    </a:ext>
                  </a:extLst>
                </a:gridCol>
                <a:gridCol w="6695818">
                  <a:extLst>
                    <a:ext uri="{9D8B030D-6E8A-4147-A177-3AD203B41FA5}">
                      <a16:colId xmlns:a16="http://schemas.microsoft.com/office/drawing/2014/main" val="20001"/>
                    </a:ext>
                  </a:extLst>
                </a:gridCol>
              </a:tblGrid>
              <a:tr h="415137">
                <a:tc>
                  <a:txBody>
                    <a:bodyPr/>
                    <a:lstStyle/>
                    <a:p>
                      <a:pPr algn="ctr"/>
                      <a:endParaRPr lang="en-US" sz="1600" dirty="0"/>
                    </a:p>
                  </a:txBody>
                  <a:tcPr marL="82988" marR="82988"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2988" marR="82988"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406639">
                <a:tc>
                  <a:txBody>
                    <a:bodyPr/>
                    <a:lstStyle/>
                    <a:p>
                      <a:pPr algn="ctr"/>
                      <a:r>
                        <a:rPr lang="en-US" sz="1600" dirty="0">
                          <a:solidFill>
                            <a:schemeClr val="bg1"/>
                          </a:solidFill>
                          <a:latin typeface="Calibri" panose="020F0502020204030204" pitchFamily="34" charset="0"/>
                        </a:rPr>
                        <a:t>File Inclusion </a:t>
                      </a:r>
                      <a:r>
                        <a:rPr lang="en-US" sz="1600" dirty="0" err="1">
                          <a:solidFill>
                            <a:schemeClr val="bg1"/>
                          </a:solidFill>
                          <a:latin typeface="Calibri" panose="020F0502020204030204" pitchFamily="34" charset="0"/>
                        </a:rPr>
                        <a:t>Vunerability</a:t>
                      </a:r>
                      <a:endParaRPr lang="en-US" sz="1600" dirty="0">
                        <a:solidFill>
                          <a:schemeClr val="bg1"/>
                        </a:solidFill>
                        <a:latin typeface="Calibri" panose="020F0502020204030204" pitchFamily="34" charset="0"/>
                      </a:endParaRPr>
                    </a:p>
                    <a:p>
                      <a:pPr algn="ctr"/>
                      <a:r>
                        <a:rPr lang="en-US" sz="1600" dirty="0">
                          <a:solidFill>
                            <a:schemeClr val="bg1"/>
                          </a:solidFill>
                          <a:latin typeface="Calibri" panose="020F0502020204030204" pitchFamily="34" charset="0"/>
                        </a:rPr>
                        <a:t>(Severe)</a:t>
                      </a:r>
                      <a:endParaRPr lang="en-US" sz="1300" dirty="0">
                        <a:solidFill>
                          <a:schemeClr val="bg1"/>
                        </a:solidFill>
                        <a:latin typeface="Calibri" panose="020F0502020204030204" pitchFamily="34" charset="0"/>
                      </a:endParaRPr>
                    </a:p>
                  </a:txBody>
                  <a:tcPr marL="82988" marR="82988" marT="41494" marB="414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00"/>
                    </a:solidFill>
                  </a:tcPr>
                </a:tc>
                <a:tc>
                  <a:txBody>
                    <a:bodyPr/>
                    <a:lstStyle/>
                    <a:p>
                      <a:r>
                        <a:rPr lang="en-US" sz="1300" dirty="0">
                          <a:solidFill>
                            <a:schemeClr val="tx1"/>
                          </a:solidFill>
                          <a:latin typeface="Calibri" panose="020F0502020204030204" pitchFamily="34" charset="0"/>
                        </a:rPr>
                        <a:t> </a:t>
                      </a:r>
                    </a:p>
                    <a:p>
                      <a:r>
                        <a:rPr lang="en-US" sz="1300" baseline="0" dirty="0">
                          <a:solidFill>
                            <a:schemeClr val="tx1"/>
                          </a:solidFill>
                          <a:latin typeface="Calibri" panose="020F0502020204030204" pitchFamily="34" charset="0"/>
                        </a:rPr>
                        <a:t>Below mentioned </a:t>
                      </a:r>
                      <a:r>
                        <a:rPr lang="en-US" sz="1300" baseline="0" dirty="0" err="1">
                          <a:solidFill>
                            <a:schemeClr val="tx1"/>
                          </a:solidFill>
                          <a:latin typeface="Calibri" panose="020F0502020204030204" pitchFamily="34" charset="0"/>
                        </a:rPr>
                        <a:t>urls</a:t>
                      </a:r>
                      <a:r>
                        <a:rPr lang="en-US" sz="1300" baseline="0" dirty="0">
                          <a:solidFill>
                            <a:schemeClr val="tx1"/>
                          </a:solidFill>
                          <a:latin typeface="Calibri" panose="020F0502020204030204" pitchFamily="34" charset="0"/>
                        </a:rPr>
                        <a:t> allows to upload some critical files</a:t>
                      </a:r>
                      <a:endParaRPr lang="en-US" sz="1300" dirty="0">
                        <a:solidFill>
                          <a:schemeClr val="tx1"/>
                        </a:solidFill>
                        <a:latin typeface="Calibri" panose="020F0502020204030204" pitchFamily="34" charset="0"/>
                        <a:cs typeface="Calibri" panose="020F0502020204030204" pitchFamily="34" charset="0"/>
                      </a:endParaRPr>
                    </a:p>
                    <a:p>
                      <a:endParaRPr lang="en-US" sz="1300" dirty="0">
                        <a:solidFill>
                          <a:schemeClr val="tx1"/>
                        </a:solidFill>
                        <a:latin typeface="Calibri" panose="020F0502020204030204" pitchFamily="34" charset="0"/>
                      </a:endParaRPr>
                    </a:p>
                    <a:p>
                      <a:r>
                        <a:rPr lang="en-US" sz="1300" b="1" dirty="0">
                          <a:solidFill>
                            <a:schemeClr val="tx1"/>
                          </a:solidFill>
                          <a:latin typeface="Calibri" panose="020F0502020204030204" pitchFamily="34" charset="0"/>
                        </a:rPr>
                        <a:t>Affected URL :</a:t>
                      </a:r>
                      <a:endParaRPr lang="en-US" sz="1300" b="0" i="0" u="none" strike="noStrike" dirty="0">
                        <a:solidFill>
                          <a:schemeClr val="tx1"/>
                        </a:solidFill>
                        <a:effectLst/>
                        <a:latin typeface="Calibri" panose="020F0502020204030204" pitchFamily="34" charset="0"/>
                        <a:ea typeface="+mn-ea"/>
                        <a:cs typeface="+mn-cs"/>
                        <a:sym typeface="Arial"/>
                      </a:endParaRPr>
                    </a:p>
                    <a:p>
                      <a:pPr marL="285750" indent="-285750">
                        <a:buFont typeface="Arial" panose="020B0604020202020204" pitchFamily="34" charset="0"/>
                        <a:buChar char="•"/>
                      </a:pPr>
                      <a:r>
                        <a:rPr lang="en-US" sz="1300" b="0" i="0" u="none" strike="noStrike" dirty="0">
                          <a:solidFill>
                            <a:schemeClr val="dk1"/>
                          </a:solidFill>
                          <a:effectLst/>
                          <a:latin typeface="Calibri" panose="020F0502020204030204" pitchFamily="34" charset="0"/>
                          <a:ea typeface="+mn-ea"/>
                          <a:cs typeface="Calibri" panose="020F0502020204030204" pitchFamily="34" charset="0"/>
                          <a:sym typeface="Arial"/>
                          <a:hlinkClick r:id="rId2"/>
                        </a:rPr>
                        <a:t>http://13.126.131.188/wondercms/</a:t>
                      </a:r>
                      <a:endParaRPr lang="en-US" sz="1300" b="0" i="0" u="none" strike="noStrike" dirty="0">
                        <a:solidFill>
                          <a:schemeClr val="dk1"/>
                        </a:solidFill>
                        <a:effectLst/>
                        <a:latin typeface="Calibri" panose="020F0502020204030204" pitchFamily="34" charset="0"/>
                        <a:ea typeface="+mn-ea"/>
                        <a:cs typeface="Calibri" panose="020F0502020204030204" pitchFamily="34" charset="0"/>
                        <a:sym typeface="Arial"/>
                      </a:endParaRPr>
                    </a:p>
                  </a:txBody>
                  <a:tcPr marL="82988" marR="82988" marT="41494" marB="4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100347363"/>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IN" dirty="0"/>
              <a:t>Observation</a:t>
            </a:r>
          </a:p>
        </p:txBody>
      </p:sp>
      <p:sp>
        <p:nvSpPr>
          <p:cNvPr id="3" name="Text Placeholder 2"/>
          <p:cNvSpPr>
            <a:spLocks noGrp="1"/>
          </p:cNvSpPr>
          <p:nvPr>
            <p:ph type="body" idx="1"/>
          </p:nvPr>
        </p:nvSpPr>
        <p:spPr>
          <a:xfrm>
            <a:off x="838200" y="1050870"/>
            <a:ext cx="10515600" cy="4351338"/>
          </a:xfrm>
        </p:spPr>
        <p:txBody>
          <a:bodyPr>
            <a:normAutofit/>
          </a:bodyPr>
          <a:lstStyle/>
          <a:p>
            <a:pPr marL="285750" indent="-285750"/>
            <a:r>
              <a:rPr lang="en-IN" sz="2000" dirty="0"/>
              <a:t>Navigate to </a:t>
            </a:r>
            <a:r>
              <a:rPr lang="en-US" sz="2000" dirty="0">
                <a:solidFill>
                  <a:schemeClr val="dk1"/>
                </a:solidFill>
                <a:latin typeface="Calibri" panose="020F0502020204030204" pitchFamily="34" charset="0"/>
                <a:cs typeface="Calibri" panose="020F0502020204030204" pitchFamily="34" charset="0"/>
                <a:sym typeface="Arial"/>
                <a:hlinkClick r:id="rId2"/>
              </a:rPr>
              <a:t>http://13.126.131.188/wondercms/</a:t>
            </a:r>
            <a:r>
              <a:rPr lang="en-US" sz="2000" dirty="0">
                <a:solidFill>
                  <a:schemeClr val="dk1"/>
                </a:solidFill>
                <a:latin typeface="Calibri" panose="020F0502020204030204" pitchFamily="34" charset="0"/>
                <a:cs typeface="Calibri" panose="020F0502020204030204" pitchFamily="34" charset="0"/>
                <a:sym typeface="Arial"/>
              </a:rPr>
              <a:t> And login to admin and </a:t>
            </a:r>
            <a:r>
              <a:rPr lang="en-US" sz="2000" b="0" i="0" u="none" strike="noStrike" dirty="0">
                <a:solidFill>
                  <a:schemeClr val="dk1"/>
                </a:solidFill>
                <a:effectLst/>
                <a:latin typeface="Calibri" panose="020F0502020204030204" pitchFamily="34" charset="0"/>
                <a:ea typeface="+mn-ea"/>
                <a:cs typeface="Calibri" panose="020F0502020204030204" pitchFamily="34" charset="0"/>
                <a:sym typeface="Arial"/>
              </a:rPr>
              <a:t>Click On Settings -&gt;Themes And Plugins</a:t>
            </a:r>
          </a:p>
        </p:txBody>
      </p:sp>
      <p:pic>
        <p:nvPicPr>
          <p:cNvPr id="5" name="Picture 4">
            <a:extLst>
              <a:ext uri="{FF2B5EF4-FFF2-40B4-BE49-F238E27FC236}">
                <a16:creationId xmlns:a16="http://schemas.microsoft.com/office/drawing/2014/main" id="{619ABC74-11F5-4024-B79D-54D3FF464D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199" y="1542057"/>
            <a:ext cx="7577225" cy="4999979"/>
          </a:xfrm>
          <a:prstGeom prst="rect">
            <a:avLst/>
          </a:prstGeom>
        </p:spPr>
      </p:pic>
    </p:spTree>
    <p:extLst>
      <p:ext uri="{BB962C8B-B14F-4D97-AF65-F5344CB8AC3E}">
        <p14:creationId xmlns:p14="http://schemas.microsoft.com/office/powerpoint/2010/main" val="2868460489"/>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IN" dirty="0"/>
              <a:t>Observation</a:t>
            </a:r>
          </a:p>
        </p:txBody>
      </p:sp>
      <p:sp>
        <p:nvSpPr>
          <p:cNvPr id="3" name="Text Placeholder 2"/>
          <p:cNvSpPr>
            <a:spLocks noGrp="1"/>
          </p:cNvSpPr>
          <p:nvPr>
            <p:ph type="body" idx="1"/>
          </p:nvPr>
        </p:nvSpPr>
        <p:spPr>
          <a:xfrm>
            <a:off x="838200" y="1050870"/>
            <a:ext cx="10515600" cy="4351338"/>
          </a:xfrm>
        </p:spPr>
        <p:txBody>
          <a:bodyPr>
            <a:normAutofit/>
          </a:bodyPr>
          <a:lstStyle/>
          <a:p>
            <a:pPr marL="285750" indent="-285750"/>
            <a:r>
              <a:rPr lang="en-US" sz="2000" dirty="0"/>
              <a:t>Upload URL OF A File Present on server as Theme</a:t>
            </a:r>
            <a:endParaRPr lang="en-US" sz="2000" b="0" i="0" u="none" strike="noStrike" dirty="0">
              <a:solidFill>
                <a:schemeClr val="dk1"/>
              </a:solidFill>
              <a:effectLst/>
              <a:latin typeface="Calibri" panose="020F0502020204030204" pitchFamily="34" charset="0"/>
              <a:ea typeface="+mn-ea"/>
              <a:cs typeface="Calibri" panose="020F0502020204030204" pitchFamily="34" charset="0"/>
              <a:sym typeface="Arial"/>
            </a:endParaRPr>
          </a:p>
        </p:txBody>
      </p:sp>
      <p:pic>
        <p:nvPicPr>
          <p:cNvPr id="6" name="Picture 5">
            <a:extLst>
              <a:ext uri="{FF2B5EF4-FFF2-40B4-BE49-F238E27FC236}">
                <a16:creationId xmlns:a16="http://schemas.microsoft.com/office/drawing/2014/main" id="{E05BE190-157D-4164-81AA-71454D5BE8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880" y="1595843"/>
            <a:ext cx="8002697" cy="4857235"/>
          </a:xfrm>
          <a:prstGeom prst="rect">
            <a:avLst/>
          </a:prstGeom>
        </p:spPr>
      </p:pic>
      <p:sp>
        <p:nvSpPr>
          <p:cNvPr id="8" name="Frame 7">
            <a:extLst>
              <a:ext uri="{FF2B5EF4-FFF2-40B4-BE49-F238E27FC236}">
                <a16:creationId xmlns:a16="http://schemas.microsoft.com/office/drawing/2014/main" id="{FC173A74-D8C0-4ACD-9CE8-CFE2592E2C40}"/>
              </a:ext>
            </a:extLst>
          </p:cNvPr>
          <p:cNvSpPr/>
          <p:nvPr/>
        </p:nvSpPr>
        <p:spPr>
          <a:xfrm>
            <a:off x="2123440" y="3789680"/>
            <a:ext cx="3972560" cy="38608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02700600"/>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0164"/>
            <a:ext cx="10515600" cy="1325563"/>
          </a:xfrm>
        </p:spPr>
        <p:txBody>
          <a:bodyPr/>
          <a:lstStyle/>
          <a:p>
            <a:r>
              <a:rPr lang="en-IN" dirty="0"/>
              <a:t>POC</a:t>
            </a:r>
          </a:p>
        </p:txBody>
      </p:sp>
      <p:sp>
        <p:nvSpPr>
          <p:cNvPr id="3" name="TextBox 2">
            <a:extLst>
              <a:ext uri="{FF2B5EF4-FFF2-40B4-BE49-F238E27FC236}">
                <a16:creationId xmlns:a16="http://schemas.microsoft.com/office/drawing/2014/main" id="{931F0927-7CF7-442E-94E2-4CABA96DD054}"/>
              </a:ext>
            </a:extLst>
          </p:cNvPr>
          <p:cNvSpPr txBox="1"/>
          <p:nvPr/>
        </p:nvSpPr>
        <p:spPr>
          <a:xfrm>
            <a:off x="955039" y="1263327"/>
            <a:ext cx="7132320" cy="369332"/>
          </a:xfrm>
          <a:prstGeom prst="rect">
            <a:avLst/>
          </a:prstGeom>
          <a:noFill/>
        </p:spPr>
        <p:txBody>
          <a:bodyPr wrap="square" rtlCol="0">
            <a:spAutoFit/>
          </a:bodyPr>
          <a:lstStyle/>
          <a:p>
            <a:r>
              <a:rPr lang="en-US" dirty="0"/>
              <a:t>Contents Of /</a:t>
            </a:r>
            <a:r>
              <a:rPr lang="en-US" dirty="0" err="1"/>
              <a:t>wondercms</a:t>
            </a:r>
            <a:r>
              <a:rPr lang="en-US" dirty="0"/>
              <a:t>/files our file has been uploaded.</a:t>
            </a:r>
          </a:p>
        </p:txBody>
      </p:sp>
      <p:pic>
        <p:nvPicPr>
          <p:cNvPr id="7" name="Picture 6">
            <a:extLst>
              <a:ext uri="{FF2B5EF4-FFF2-40B4-BE49-F238E27FC236}">
                <a16:creationId xmlns:a16="http://schemas.microsoft.com/office/drawing/2014/main" id="{5703BD16-5A62-4098-8EAB-EF6C9688AB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039" y="1956968"/>
            <a:ext cx="9517889" cy="3874872"/>
          </a:xfrm>
          <a:prstGeom prst="rect">
            <a:avLst/>
          </a:prstGeom>
        </p:spPr>
      </p:pic>
      <p:sp>
        <p:nvSpPr>
          <p:cNvPr id="8" name="Frame 7">
            <a:extLst>
              <a:ext uri="{FF2B5EF4-FFF2-40B4-BE49-F238E27FC236}">
                <a16:creationId xmlns:a16="http://schemas.microsoft.com/office/drawing/2014/main" id="{38435D4C-CCB5-46EA-90A8-5688B67D7797}"/>
              </a:ext>
            </a:extLst>
          </p:cNvPr>
          <p:cNvSpPr/>
          <p:nvPr/>
        </p:nvSpPr>
        <p:spPr>
          <a:xfrm>
            <a:off x="1087120" y="4704080"/>
            <a:ext cx="1097280" cy="369332"/>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8330163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IN" dirty="0"/>
              <a:t>Observation</a:t>
            </a:r>
          </a:p>
        </p:txBody>
      </p:sp>
      <p:sp>
        <p:nvSpPr>
          <p:cNvPr id="3" name="Text Placeholder 2"/>
          <p:cNvSpPr>
            <a:spLocks noGrp="1"/>
          </p:cNvSpPr>
          <p:nvPr>
            <p:ph type="body" idx="1"/>
          </p:nvPr>
        </p:nvSpPr>
        <p:spPr>
          <a:xfrm>
            <a:off x="838200" y="1050870"/>
            <a:ext cx="10515600" cy="4351338"/>
          </a:xfrm>
        </p:spPr>
        <p:txBody>
          <a:bodyPr>
            <a:normAutofit/>
          </a:bodyPr>
          <a:lstStyle/>
          <a:p>
            <a:r>
              <a:rPr lang="en-IN" sz="2000" dirty="0"/>
              <a:t>We apply single quote in house parameter: </a:t>
            </a:r>
            <a:r>
              <a:rPr lang="en-IN" sz="2000" b="1" dirty="0" err="1"/>
              <a:t>search.php?q</a:t>
            </a:r>
            <a:r>
              <a:rPr lang="en-IN" sz="2000" b="1" dirty="0"/>
              <a:t>=socks</a:t>
            </a:r>
            <a:r>
              <a:rPr lang="en-IN" sz="2000" b="1" dirty="0">
                <a:solidFill>
                  <a:srgbClr val="FF0000"/>
                </a:solidFill>
              </a:rPr>
              <a:t>’ </a:t>
            </a:r>
            <a:r>
              <a:rPr lang="en-IN" sz="2000" b="1" dirty="0"/>
              <a:t>and we get complete MySQL error:</a:t>
            </a:r>
            <a:endParaRPr lang="en-IN" sz="2000" b="1" dirty="0">
              <a:solidFill>
                <a:srgbClr val="FF0000"/>
              </a:solidFill>
            </a:endParaRPr>
          </a:p>
          <a:p>
            <a:endParaRPr lang="en-IN" sz="2000" dirty="0"/>
          </a:p>
        </p:txBody>
      </p:sp>
      <p:pic>
        <p:nvPicPr>
          <p:cNvPr id="6" name="Picture 5">
            <a:extLst>
              <a:ext uri="{FF2B5EF4-FFF2-40B4-BE49-F238E27FC236}">
                <a16:creationId xmlns:a16="http://schemas.microsoft.com/office/drawing/2014/main" id="{95EB2FF0-6544-43A2-B17B-5F4D5EC2AE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990" y="2537460"/>
            <a:ext cx="11788140" cy="2575560"/>
          </a:xfrm>
          <a:prstGeom prst="rect">
            <a:avLst/>
          </a:prstGeom>
        </p:spPr>
      </p:pic>
    </p:spTree>
    <p:extLst>
      <p:ext uri="{BB962C8B-B14F-4D97-AF65-F5344CB8AC3E}">
        <p14:creationId xmlns:p14="http://schemas.microsoft.com/office/powerpoint/2010/main" val="3937369372"/>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36273" y="552091"/>
            <a:ext cx="7974481" cy="948905"/>
          </a:xfrm>
        </p:spPr>
        <p:txBody>
          <a:bodyPr>
            <a:normAutofit/>
          </a:bodyPr>
          <a:lstStyle/>
          <a:p>
            <a:r>
              <a:rPr lang="en-IN" dirty="0"/>
              <a:t>Business Impact – Moderate</a:t>
            </a:r>
          </a:p>
        </p:txBody>
      </p:sp>
      <p:sp>
        <p:nvSpPr>
          <p:cNvPr id="2" name="Slide Number Placeholder 1"/>
          <p:cNvSpPr>
            <a:spLocks noGrp="1"/>
          </p:cNvSpPr>
          <p:nvPr>
            <p:ph type="sldNum" sz="quarter" idx="2"/>
          </p:nvPr>
        </p:nvSpPr>
        <p:spPr/>
        <p:txBody>
          <a:bodyPr/>
          <a:lstStyle/>
          <a:p>
            <a:pPr lvl="0"/>
            <a:fld id="{86CB4B4D-7CA3-9044-876B-883B54F8677D}" type="slidenum">
              <a:rPr lang="en-US" smtClean="0"/>
              <a:t>80</a:t>
            </a:fld>
            <a:endParaRPr lang="en-US"/>
          </a:p>
        </p:txBody>
      </p:sp>
      <p:sp>
        <p:nvSpPr>
          <p:cNvPr id="5" name="TextBox 4"/>
          <p:cNvSpPr txBox="1"/>
          <p:nvPr/>
        </p:nvSpPr>
        <p:spPr>
          <a:xfrm>
            <a:off x="492344" y="1520233"/>
            <a:ext cx="9576659" cy="6377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1493" tIns="41493" rIns="41493" bIns="41493" numCol="1" spcCol="38100" rtlCol="0" anchor="t">
            <a:spAutoFit/>
          </a:bodyPr>
          <a:lstStyle/>
          <a:p>
            <a:pPr latinLnBrk="1" hangingPunct="0"/>
            <a:r>
              <a:rPr lang="en-US" dirty="0">
                <a:latin typeface="Calibri" panose="020F0502020204030204" pitchFamily="34" charset="0"/>
                <a:cs typeface="Calibri" panose="020F0502020204030204" pitchFamily="34" charset="0"/>
              </a:rPr>
              <a:t>We Can Upload Any Kind Of File Here And Thus Backdoor Creation Easy .</a:t>
            </a:r>
          </a:p>
          <a:p>
            <a:pPr latinLnBrk="1" hangingPunct="0"/>
            <a:endParaRPr lang="en-US" dirty="0">
              <a:latin typeface="Calibri" panose="020F0502020204030204" pitchFamily="34" charset="0"/>
              <a:cs typeface="Calibri" panose="020F0502020204030204" pitchFamily="34" charset="0"/>
            </a:endParaRPr>
          </a:p>
        </p:txBody>
      </p:sp>
      <p:sp>
        <p:nvSpPr>
          <p:cNvPr id="6" name="Title 1"/>
          <p:cNvSpPr txBox="1">
            <a:spLocks/>
          </p:cNvSpPr>
          <p:nvPr/>
        </p:nvSpPr>
        <p:spPr>
          <a:xfrm>
            <a:off x="436273" y="208262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Recommendation</a:t>
            </a:r>
          </a:p>
        </p:txBody>
      </p:sp>
      <p:sp>
        <p:nvSpPr>
          <p:cNvPr id="7" name="Text Placeholder 2"/>
          <p:cNvSpPr>
            <a:spLocks noGrp="1"/>
          </p:cNvSpPr>
          <p:nvPr>
            <p:ph type="body" idx="1"/>
          </p:nvPr>
        </p:nvSpPr>
        <p:spPr>
          <a:xfrm>
            <a:off x="436273" y="3050995"/>
            <a:ext cx="9688802" cy="1561501"/>
          </a:xfrm>
        </p:spPr>
        <p:txBody>
          <a:bodyPr>
            <a:noAutofit/>
          </a:bodyPr>
          <a:lstStyle/>
          <a:p>
            <a:pPr marL="0" indent="0">
              <a:buNone/>
            </a:pPr>
            <a:r>
              <a:rPr lang="en-IN" sz="2400" dirty="0"/>
              <a:t>Take the following precautions:</a:t>
            </a:r>
          </a:p>
          <a:p>
            <a:pPr lvl="1"/>
            <a:r>
              <a:rPr lang="en-IN" sz="2000" dirty="0"/>
              <a:t>Proper File Format Along With Multiple Checks Should Be Implemented.</a:t>
            </a:r>
          </a:p>
          <a:p>
            <a:pPr lvl="1"/>
            <a:endParaRPr lang="en-IN" sz="2000" dirty="0"/>
          </a:p>
          <a:p>
            <a:pPr lvl="1"/>
            <a:endParaRPr lang="en-IN" sz="2000" dirty="0"/>
          </a:p>
          <a:p>
            <a:pPr lvl="1"/>
            <a:endParaRPr lang="en-IN" sz="2000" dirty="0"/>
          </a:p>
        </p:txBody>
      </p:sp>
      <p:sp>
        <p:nvSpPr>
          <p:cNvPr id="10" name="Title 1"/>
          <p:cNvSpPr txBox="1">
            <a:spLocks/>
          </p:cNvSpPr>
          <p:nvPr/>
        </p:nvSpPr>
        <p:spPr>
          <a:xfrm>
            <a:off x="436273" y="398980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References:</a:t>
            </a:r>
          </a:p>
        </p:txBody>
      </p:sp>
      <p:sp>
        <p:nvSpPr>
          <p:cNvPr id="11" name="Rectangle 10"/>
          <p:cNvSpPr/>
          <p:nvPr/>
        </p:nvSpPr>
        <p:spPr>
          <a:xfrm>
            <a:off x="436273" y="5194120"/>
            <a:ext cx="11353800" cy="646331"/>
          </a:xfrm>
          <a:prstGeom prst="rect">
            <a:avLst/>
          </a:prstGeom>
        </p:spPr>
        <p:txBody>
          <a:bodyPr wrap="square">
            <a:spAutoFit/>
          </a:bodyPr>
          <a:lstStyle/>
          <a:p>
            <a:r>
              <a:rPr lang="en-US" dirty="0"/>
              <a:t>https://www.owasp.org/index.php/Testing_for_Local_File_Inclusion</a:t>
            </a:r>
          </a:p>
          <a:p>
            <a:r>
              <a:rPr lang="en-IN" i="1" dirty="0"/>
              <a:t>https://www.netsparker.com/blog/web-security/local-file-inclusion-vulnerability/</a:t>
            </a:r>
          </a:p>
        </p:txBody>
      </p:sp>
    </p:spTree>
    <p:extLst>
      <p:ext uri="{BB962C8B-B14F-4D97-AF65-F5344CB8AC3E}">
        <p14:creationId xmlns:p14="http://schemas.microsoft.com/office/powerpoint/2010/main" val="574569035"/>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p:txBody>
          <a:bodyPr/>
          <a:lstStyle/>
          <a:p>
            <a:pPr lvl="0"/>
            <a:fld id="{86CB4B4D-7CA3-9044-876B-883B54F8677D}" type="slidenum">
              <a:rPr lang="uk-UA" smtClean="0"/>
              <a:t>81</a:t>
            </a:fld>
            <a:endParaRPr lang="uk-UA"/>
          </a:p>
        </p:txBody>
      </p:sp>
      <p:sp>
        <p:nvSpPr>
          <p:cNvPr id="3" name="Title 2"/>
          <p:cNvSpPr>
            <a:spLocks noGrp="1"/>
          </p:cNvSpPr>
          <p:nvPr>
            <p:ph type="title"/>
          </p:nvPr>
        </p:nvSpPr>
        <p:spPr>
          <a:xfrm>
            <a:off x="800100" y="488950"/>
            <a:ext cx="10515600" cy="1325563"/>
          </a:xfrm>
        </p:spPr>
        <p:txBody>
          <a:bodyPr/>
          <a:lstStyle/>
          <a:p>
            <a:r>
              <a:rPr lang="en-IN" dirty="0"/>
              <a:t>13. Insecure File Upload </a:t>
            </a:r>
            <a:r>
              <a:rPr lang="en-IN" dirty="0" err="1"/>
              <a:t>Vunerability</a:t>
            </a:r>
            <a:endParaRPr lang="en-IN" dirty="0"/>
          </a:p>
        </p:txBody>
      </p:sp>
      <p:graphicFrame>
        <p:nvGraphicFramePr>
          <p:cNvPr id="6" name="Table 5"/>
          <p:cNvGraphicFramePr>
            <a:graphicFrameLocks noGrp="1"/>
          </p:cNvGraphicFramePr>
          <p:nvPr>
            <p:extLst>
              <p:ext uri="{D42A27DB-BD31-4B8C-83A1-F6EECF244321}">
                <p14:modId xmlns:p14="http://schemas.microsoft.com/office/powerpoint/2010/main" val="3298128266"/>
              </p:ext>
            </p:extLst>
          </p:nvPr>
        </p:nvGraphicFramePr>
        <p:xfrm>
          <a:off x="1751173" y="2188740"/>
          <a:ext cx="8109380" cy="2821776"/>
        </p:xfrm>
        <a:graphic>
          <a:graphicData uri="http://schemas.openxmlformats.org/drawingml/2006/table">
            <a:tbl>
              <a:tblPr firstRow="1" bandRow="1">
                <a:tableStyleId>{5C22544A-7EE6-4342-B048-85BDC9FD1C3A}</a:tableStyleId>
              </a:tblPr>
              <a:tblGrid>
                <a:gridCol w="1413562">
                  <a:extLst>
                    <a:ext uri="{9D8B030D-6E8A-4147-A177-3AD203B41FA5}">
                      <a16:colId xmlns:a16="http://schemas.microsoft.com/office/drawing/2014/main" val="20000"/>
                    </a:ext>
                  </a:extLst>
                </a:gridCol>
                <a:gridCol w="6695818">
                  <a:extLst>
                    <a:ext uri="{9D8B030D-6E8A-4147-A177-3AD203B41FA5}">
                      <a16:colId xmlns:a16="http://schemas.microsoft.com/office/drawing/2014/main" val="20001"/>
                    </a:ext>
                  </a:extLst>
                </a:gridCol>
              </a:tblGrid>
              <a:tr h="415137">
                <a:tc>
                  <a:txBody>
                    <a:bodyPr/>
                    <a:lstStyle/>
                    <a:p>
                      <a:pPr algn="ctr"/>
                      <a:endParaRPr lang="en-US" sz="1600" dirty="0"/>
                    </a:p>
                  </a:txBody>
                  <a:tcPr marL="82988" marR="82988"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2988" marR="82988"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406639">
                <a:tc>
                  <a:txBody>
                    <a:bodyPr/>
                    <a:lstStyle/>
                    <a:p>
                      <a:pPr algn="ctr"/>
                      <a:r>
                        <a:rPr lang="en-US" sz="1600" dirty="0">
                          <a:solidFill>
                            <a:schemeClr val="bg1"/>
                          </a:solidFill>
                          <a:latin typeface="Calibri" panose="020F0502020204030204" pitchFamily="34" charset="0"/>
                        </a:rPr>
                        <a:t>Insecure File Upload</a:t>
                      </a:r>
                    </a:p>
                    <a:p>
                      <a:pPr algn="ctr"/>
                      <a:r>
                        <a:rPr lang="en-US" sz="1600" dirty="0">
                          <a:solidFill>
                            <a:schemeClr val="bg1"/>
                          </a:solidFill>
                          <a:latin typeface="Calibri" panose="020F0502020204030204" pitchFamily="34" charset="0"/>
                        </a:rPr>
                        <a:t>(Critical)</a:t>
                      </a:r>
                      <a:endParaRPr lang="en-US" sz="1300" dirty="0">
                        <a:solidFill>
                          <a:schemeClr val="bg1"/>
                        </a:solidFill>
                        <a:latin typeface="Calibri" panose="020F0502020204030204" pitchFamily="34" charset="0"/>
                      </a:endParaRPr>
                    </a:p>
                  </a:txBody>
                  <a:tcPr marL="82988" marR="82988" marT="41494" marB="414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r>
                        <a:rPr lang="en-US" sz="1300" dirty="0">
                          <a:solidFill>
                            <a:schemeClr val="tx1"/>
                          </a:solidFill>
                          <a:latin typeface="Calibri" panose="020F0502020204030204" pitchFamily="34" charset="0"/>
                        </a:rPr>
                        <a:t> </a:t>
                      </a:r>
                    </a:p>
                    <a:p>
                      <a:r>
                        <a:rPr lang="en-US" sz="1300" baseline="0" dirty="0">
                          <a:solidFill>
                            <a:schemeClr val="tx1"/>
                          </a:solidFill>
                          <a:latin typeface="Calibri" panose="020F0502020204030204" pitchFamily="34" charset="0"/>
                        </a:rPr>
                        <a:t>Below mentioned </a:t>
                      </a:r>
                      <a:r>
                        <a:rPr lang="en-US" sz="1300" baseline="0" dirty="0" err="1">
                          <a:solidFill>
                            <a:schemeClr val="tx1"/>
                          </a:solidFill>
                          <a:latin typeface="Calibri" panose="020F0502020204030204" pitchFamily="34" charset="0"/>
                        </a:rPr>
                        <a:t>urls</a:t>
                      </a:r>
                      <a:r>
                        <a:rPr lang="en-US" sz="1300" baseline="0" dirty="0">
                          <a:solidFill>
                            <a:schemeClr val="tx1"/>
                          </a:solidFill>
                          <a:latin typeface="Calibri" panose="020F0502020204030204" pitchFamily="34" charset="0"/>
                        </a:rPr>
                        <a:t> are </a:t>
                      </a:r>
                      <a:r>
                        <a:rPr lang="en-US" sz="1300" baseline="0" dirty="0" err="1">
                          <a:solidFill>
                            <a:schemeClr val="tx1"/>
                          </a:solidFill>
                          <a:latin typeface="Calibri" panose="020F0502020204030204" pitchFamily="34" charset="0"/>
                        </a:rPr>
                        <a:t>vunerable</a:t>
                      </a:r>
                      <a:r>
                        <a:rPr lang="en-US" sz="1300" baseline="0" dirty="0">
                          <a:solidFill>
                            <a:schemeClr val="tx1"/>
                          </a:solidFill>
                          <a:latin typeface="Calibri" panose="020F0502020204030204" pitchFamily="34" charset="0"/>
                        </a:rPr>
                        <a:t> to file upload</a:t>
                      </a:r>
                      <a:endParaRPr lang="en-US" sz="1300" dirty="0">
                        <a:solidFill>
                          <a:schemeClr val="tx1"/>
                        </a:solidFill>
                        <a:latin typeface="Calibri" panose="020F0502020204030204" pitchFamily="34" charset="0"/>
                        <a:cs typeface="Calibri" panose="020F0502020204030204" pitchFamily="34" charset="0"/>
                      </a:endParaRPr>
                    </a:p>
                    <a:p>
                      <a:endParaRPr lang="en-US" sz="1300" dirty="0">
                        <a:solidFill>
                          <a:schemeClr val="tx1"/>
                        </a:solidFill>
                        <a:latin typeface="Calibri" panose="020F0502020204030204" pitchFamily="34" charset="0"/>
                      </a:endParaRPr>
                    </a:p>
                    <a:p>
                      <a:r>
                        <a:rPr lang="en-US" sz="1300" b="1" dirty="0">
                          <a:solidFill>
                            <a:schemeClr val="tx1"/>
                          </a:solidFill>
                          <a:latin typeface="Calibri" panose="020F0502020204030204" pitchFamily="34" charset="0"/>
                        </a:rPr>
                        <a:t>Affected URL :</a:t>
                      </a:r>
                      <a:endParaRPr lang="en-US" sz="1300" b="0" i="0" u="none" strike="noStrike" dirty="0">
                        <a:solidFill>
                          <a:schemeClr val="tx1"/>
                        </a:solidFill>
                        <a:effectLst/>
                        <a:latin typeface="Calibri" panose="020F0502020204030204" pitchFamily="34" charset="0"/>
                        <a:ea typeface="+mn-ea"/>
                        <a:cs typeface="+mn-cs"/>
                        <a:sym typeface="Arial"/>
                      </a:endParaRPr>
                    </a:p>
                    <a:p>
                      <a:pPr marL="285750" indent="-285750">
                        <a:buFont typeface="Arial" panose="020B0604020202020204" pitchFamily="34" charset="0"/>
                        <a:buChar char="•"/>
                      </a:pPr>
                      <a:r>
                        <a:rPr lang="en-US" sz="1300" b="0" i="0" u="none" strike="noStrike" dirty="0">
                          <a:solidFill>
                            <a:schemeClr val="dk1"/>
                          </a:solidFill>
                          <a:effectLst/>
                          <a:latin typeface="Calibri" panose="020F0502020204030204" pitchFamily="34" charset="0"/>
                          <a:ea typeface="+mn-ea"/>
                          <a:cs typeface="Calibri" panose="020F0502020204030204" pitchFamily="34" charset="0"/>
                          <a:sym typeface="Arial"/>
                          <a:hlinkClick r:id="rId2"/>
                        </a:rPr>
                        <a:t>http://13.126.131.188/profile/2/edit/</a:t>
                      </a:r>
                      <a:endParaRPr lang="en-US" sz="1300" b="0" i="0" u="none" strike="noStrike" dirty="0">
                        <a:solidFill>
                          <a:schemeClr val="dk1"/>
                        </a:solidFill>
                        <a:effectLst/>
                        <a:latin typeface="Calibri" panose="020F0502020204030204" pitchFamily="34" charset="0"/>
                        <a:ea typeface="+mn-ea"/>
                        <a:cs typeface="Calibri" panose="020F0502020204030204" pitchFamily="34" charset="0"/>
                        <a:sym typeface="Arial"/>
                      </a:endParaRPr>
                    </a:p>
                    <a:p>
                      <a:pPr marL="285750" indent="-285750">
                        <a:buFont typeface="Arial" panose="020B0604020202020204" pitchFamily="34" charset="0"/>
                        <a:buChar char="•"/>
                      </a:pPr>
                      <a:r>
                        <a:rPr lang="en-US" sz="1300" b="0" dirty="0">
                          <a:solidFill>
                            <a:schemeClr val="tx1"/>
                          </a:solidFill>
                          <a:latin typeface="Calibri" panose="020F0502020204030204" pitchFamily="34" charset="0"/>
                          <a:hlinkClick r:id="rId3"/>
                        </a:rPr>
                        <a:t>http://13.126.131.188/admin31/dashboard.php</a:t>
                      </a:r>
                      <a:endParaRPr lang="en-US" sz="1300" b="0" dirty="0">
                        <a:solidFill>
                          <a:schemeClr val="tx1"/>
                        </a:solidFill>
                        <a:latin typeface="Calibri" panose="020F0502020204030204" pitchFamily="34" charset="0"/>
                      </a:endParaRPr>
                    </a:p>
                    <a:p>
                      <a:pPr marL="285750" indent="-285750">
                        <a:buFont typeface="Arial" panose="020B0604020202020204" pitchFamily="34" charset="0"/>
                        <a:buChar char="•"/>
                      </a:pPr>
                      <a:r>
                        <a:rPr lang="en-US" sz="1300" b="0" dirty="0">
                          <a:solidFill>
                            <a:schemeClr val="tx1"/>
                          </a:solidFill>
                          <a:latin typeface="Calibri" panose="020F0502020204030204" pitchFamily="34" charset="0"/>
                          <a:hlinkClick r:id="rId4"/>
                        </a:rPr>
                        <a:t>http://13.126.131.188/ovidentiaCMS/index.php?tg=users&amp;idx=Create&amp;pos=A&amp;grp=</a:t>
                      </a:r>
                      <a:endParaRPr lang="en-US" sz="1300" b="0" dirty="0">
                        <a:solidFill>
                          <a:schemeClr val="tx1"/>
                        </a:solidFill>
                        <a:latin typeface="Calibri" panose="020F0502020204030204" pitchFamily="34" charset="0"/>
                      </a:endParaRPr>
                    </a:p>
                    <a:p>
                      <a:pPr marL="285750" indent="-285750">
                        <a:buFont typeface="Arial" panose="020B0604020202020204" pitchFamily="34" charset="0"/>
                        <a:buChar char="•"/>
                      </a:pPr>
                      <a:r>
                        <a:rPr lang="en-US" sz="1300" b="0" dirty="0">
                          <a:solidFill>
                            <a:schemeClr val="tx1"/>
                          </a:solidFill>
                          <a:latin typeface="Calibri" panose="020F0502020204030204" pitchFamily="34" charset="0"/>
                          <a:hlinkClick r:id="rId5"/>
                        </a:rPr>
                        <a:t>http://13.126.131.188/forum/index.php?u=/user/profile/26/edit</a:t>
                      </a:r>
                      <a:endParaRPr lang="en-US" sz="1300" b="0" dirty="0">
                        <a:solidFill>
                          <a:schemeClr val="tx1"/>
                        </a:solidFill>
                        <a:latin typeface="Calibri" panose="020F0502020204030204" pitchFamily="34" charset="0"/>
                      </a:endParaRPr>
                    </a:p>
                    <a:p>
                      <a:pPr marL="0" indent="0">
                        <a:buFont typeface="Arial" panose="020B0604020202020204" pitchFamily="34" charset="0"/>
                        <a:buNone/>
                      </a:pPr>
                      <a:endParaRPr lang="en-US" sz="1300" b="0" dirty="0">
                        <a:solidFill>
                          <a:schemeClr val="tx1"/>
                        </a:solidFill>
                        <a:latin typeface="Calibri" panose="020F0502020204030204" pitchFamily="34" charset="0"/>
                      </a:endParaRPr>
                    </a:p>
                  </a:txBody>
                  <a:tcPr marL="82988" marR="82988" marT="41494" marB="4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506764915"/>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IN" dirty="0"/>
              <a:t>Observation</a:t>
            </a:r>
          </a:p>
        </p:txBody>
      </p:sp>
      <p:sp>
        <p:nvSpPr>
          <p:cNvPr id="3" name="Text Placeholder 2"/>
          <p:cNvSpPr>
            <a:spLocks noGrp="1"/>
          </p:cNvSpPr>
          <p:nvPr>
            <p:ph type="body" idx="1"/>
          </p:nvPr>
        </p:nvSpPr>
        <p:spPr>
          <a:xfrm>
            <a:off x="838200" y="1050870"/>
            <a:ext cx="10515600" cy="4351338"/>
          </a:xfrm>
        </p:spPr>
        <p:txBody>
          <a:bodyPr>
            <a:normAutofit/>
          </a:bodyPr>
          <a:lstStyle/>
          <a:p>
            <a:pPr marL="285750" indent="-285750"/>
            <a:r>
              <a:rPr lang="en-IN" sz="2000" dirty="0"/>
              <a:t>Navigate to </a:t>
            </a:r>
            <a:r>
              <a:rPr lang="en-IN" sz="2000" dirty="0">
                <a:hlinkClick r:id="rId2"/>
              </a:rPr>
              <a:t>http://13.126.131.188/profile/2/edit/</a:t>
            </a:r>
            <a:r>
              <a:rPr lang="en-IN" sz="2000" dirty="0"/>
              <a:t> After logging Into your Account</a:t>
            </a:r>
            <a:endParaRPr lang="en-US" sz="2000" b="0" i="0" u="none" strike="noStrike" dirty="0">
              <a:solidFill>
                <a:schemeClr val="dk1"/>
              </a:solidFill>
              <a:effectLst/>
              <a:latin typeface="Calibri" panose="020F0502020204030204" pitchFamily="34" charset="0"/>
              <a:ea typeface="+mn-ea"/>
              <a:cs typeface="Calibri" panose="020F0502020204030204" pitchFamily="34" charset="0"/>
              <a:sym typeface="Arial"/>
            </a:endParaRPr>
          </a:p>
        </p:txBody>
      </p:sp>
      <p:pic>
        <p:nvPicPr>
          <p:cNvPr id="5" name="Picture 4">
            <a:extLst>
              <a:ext uri="{FF2B5EF4-FFF2-40B4-BE49-F238E27FC236}">
                <a16:creationId xmlns:a16="http://schemas.microsoft.com/office/drawing/2014/main" id="{1E28D52D-B170-423B-996D-78B9F5F988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319" y="1538811"/>
            <a:ext cx="7593753" cy="5092142"/>
          </a:xfrm>
          <a:prstGeom prst="rect">
            <a:avLst/>
          </a:prstGeom>
        </p:spPr>
      </p:pic>
      <p:sp>
        <p:nvSpPr>
          <p:cNvPr id="7" name="Frame 6">
            <a:extLst>
              <a:ext uri="{FF2B5EF4-FFF2-40B4-BE49-F238E27FC236}">
                <a16:creationId xmlns:a16="http://schemas.microsoft.com/office/drawing/2014/main" id="{6B07BD22-3D45-438E-9A27-E1EEB581E77E}"/>
              </a:ext>
            </a:extLst>
          </p:cNvPr>
          <p:cNvSpPr/>
          <p:nvPr/>
        </p:nvSpPr>
        <p:spPr>
          <a:xfrm>
            <a:off x="3312160" y="4876800"/>
            <a:ext cx="1737360" cy="42672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ectangle 8">
            <a:extLst>
              <a:ext uri="{FF2B5EF4-FFF2-40B4-BE49-F238E27FC236}">
                <a16:creationId xmlns:a16="http://schemas.microsoft.com/office/drawing/2014/main" id="{C11078A0-36F7-49C2-8801-39B0B68146C9}"/>
              </a:ext>
            </a:extLst>
          </p:cNvPr>
          <p:cNvSpPr/>
          <p:nvPr/>
        </p:nvSpPr>
        <p:spPr>
          <a:xfrm>
            <a:off x="3779520" y="2875280"/>
            <a:ext cx="1524000" cy="19028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0423289"/>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IN" dirty="0"/>
              <a:t>Observation</a:t>
            </a:r>
          </a:p>
        </p:txBody>
      </p:sp>
      <p:sp>
        <p:nvSpPr>
          <p:cNvPr id="3" name="Text Placeholder 2"/>
          <p:cNvSpPr>
            <a:spLocks noGrp="1"/>
          </p:cNvSpPr>
          <p:nvPr>
            <p:ph type="body" idx="1"/>
          </p:nvPr>
        </p:nvSpPr>
        <p:spPr>
          <a:xfrm>
            <a:off x="838200" y="1050870"/>
            <a:ext cx="10515600" cy="4351338"/>
          </a:xfrm>
        </p:spPr>
        <p:txBody>
          <a:bodyPr>
            <a:normAutofit/>
          </a:bodyPr>
          <a:lstStyle/>
          <a:p>
            <a:pPr marL="285750" indent="-285750"/>
            <a:r>
              <a:rPr lang="en-US" sz="2000" dirty="0"/>
              <a:t>Upload A PHP And Intercept The Request and change </a:t>
            </a:r>
            <a:r>
              <a:rPr lang="en-US" sz="2000" b="1" dirty="0" err="1"/>
              <a:t>file.php</a:t>
            </a:r>
            <a:r>
              <a:rPr lang="en-US" sz="2000" b="1" dirty="0"/>
              <a:t> </a:t>
            </a:r>
            <a:r>
              <a:rPr lang="en-US" sz="2000" dirty="0"/>
              <a:t>to</a:t>
            </a:r>
            <a:r>
              <a:rPr lang="en-US" sz="2000" b="1" dirty="0"/>
              <a:t> file.php%00.jpeg </a:t>
            </a:r>
            <a:r>
              <a:rPr lang="en-US" sz="2000" dirty="0"/>
              <a:t>and content type to </a:t>
            </a:r>
            <a:r>
              <a:rPr lang="en-US" sz="2000" b="1" dirty="0"/>
              <a:t>image/jpeg</a:t>
            </a:r>
            <a:r>
              <a:rPr lang="en-US" sz="2000" dirty="0"/>
              <a:t> </a:t>
            </a:r>
            <a:endParaRPr lang="en-US" sz="2000" b="0" i="0" u="none" strike="noStrike" dirty="0">
              <a:solidFill>
                <a:schemeClr val="dk1"/>
              </a:solidFill>
              <a:effectLst/>
              <a:latin typeface="Calibri" panose="020F0502020204030204" pitchFamily="34" charset="0"/>
              <a:ea typeface="+mn-ea"/>
              <a:cs typeface="Calibri" panose="020F0502020204030204" pitchFamily="34" charset="0"/>
              <a:sym typeface="Arial"/>
            </a:endParaRPr>
          </a:p>
        </p:txBody>
      </p:sp>
      <p:pic>
        <p:nvPicPr>
          <p:cNvPr id="6" name="Picture 5">
            <a:extLst>
              <a:ext uri="{FF2B5EF4-FFF2-40B4-BE49-F238E27FC236}">
                <a16:creationId xmlns:a16="http://schemas.microsoft.com/office/drawing/2014/main" id="{8D10DC31-59E3-4AC6-A765-8E25BBD866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256" y="1668559"/>
            <a:ext cx="6096528" cy="5105842"/>
          </a:xfrm>
          <a:prstGeom prst="rect">
            <a:avLst/>
          </a:prstGeom>
        </p:spPr>
      </p:pic>
      <p:sp>
        <p:nvSpPr>
          <p:cNvPr id="8" name="Frame 7">
            <a:extLst>
              <a:ext uri="{FF2B5EF4-FFF2-40B4-BE49-F238E27FC236}">
                <a16:creationId xmlns:a16="http://schemas.microsoft.com/office/drawing/2014/main" id="{B9B7A9CD-A4CA-45B3-A5C4-6D056601C213}"/>
              </a:ext>
            </a:extLst>
          </p:cNvPr>
          <p:cNvSpPr/>
          <p:nvPr/>
        </p:nvSpPr>
        <p:spPr>
          <a:xfrm>
            <a:off x="4470400" y="6177280"/>
            <a:ext cx="2296160" cy="36576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Frame 8">
            <a:extLst>
              <a:ext uri="{FF2B5EF4-FFF2-40B4-BE49-F238E27FC236}">
                <a16:creationId xmlns:a16="http://schemas.microsoft.com/office/drawing/2014/main" id="{EC9EF38C-78C1-47A3-B023-5A271ABBC972}"/>
              </a:ext>
            </a:extLst>
          </p:cNvPr>
          <p:cNvSpPr/>
          <p:nvPr/>
        </p:nvSpPr>
        <p:spPr>
          <a:xfrm>
            <a:off x="985256" y="6453078"/>
            <a:ext cx="1768104" cy="191562"/>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a:extLst>
              <a:ext uri="{FF2B5EF4-FFF2-40B4-BE49-F238E27FC236}">
                <a16:creationId xmlns:a16="http://schemas.microsoft.com/office/drawing/2014/main" id="{D8C45F2D-36B0-4F51-91BE-7164EFE4E91B}"/>
              </a:ext>
            </a:extLst>
          </p:cNvPr>
          <p:cNvSpPr/>
          <p:nvPr/>
        </p:nvSpPr>
        <p:spPr>
          <a:xfrm>
            <a:off x="1066800" y="3810000"/>
            <a:ext cx="1320800" cy="23672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8140077"/>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0164"/>
            <a:ext cx="10515600" cy="1325563"/>
          </a:xfrm>
        </p:spPr>
        <p:txBody>
          <a:bodyPr/>
          <a:lstStyle/>
          <a:p>
            <a:r>
              <a:rPr lang="en-IN" dirty="0"/>
              <a:t>POC</a:t>
            </a:r>
          </a:p>
        </p:txBody>
      </p:sp>
      <p:sp>
        <p:nvSpPr>
          <p:cNvPr id="6" name="Frame 5">
            <a:extLst>
              <a:ext uri="{FF2B5EF4-FFF2-40B4-BE49-F238E27FC236}">
                <a16:creationId xmlns:a16="http://schemas.microsoft.com/office/drawing/2014/main" id="{AAAB5121-1A1D-43D8-986D-93BC5F3807F4}"/>
              </a:ext>
            </a:extLst>
          </p:cNvPr>
          <p:cNvSpPr/>
          <p:nvPr/>
        </p:nvSpPr>
        <p:spPr>
          <a:xfrm>
            <a:off x="7315200" y="3332480"/>
            <a:ext cx="416560" cy="33528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 name="Picture 2">
            <a:extLst>
              <a:ext uri="{FF2B5EF4-FFF2-40B4-BE49-F238E27FC236}">
                <a16:creationId xmlns:a16="http://schemas.microsoft.com/office/drawing/2014/main" id="{C837451F-F65B-45D5-B966-F7E840BD162E}"/>
              </a:ext>
            </a:extLst>
          </p:cNvPr>
          <p:cNvPicPr>
            <a:picLocks noChangeAspect="1"/>
          </p:cNvPicPr>
          <p:nvPr/>
        </p:nvPicPr>
        <p:blipFill rotWithShape="1">
          <a:blip r:embed="rId2"/>
          <a:srcRect t="2545"/>
          <a:stretch/>
        </p:blipFill>
        <p:spPr>
          <a:xfrm>
            <a:off x="838200" y="1219200"/>
            <a:ext cx="9936480" cy="5447036"/>
          </a:xfrm>
          <a:prstGeom prst="rect">
            <a:avLst/>
          </a:prstGeom>
        </p:spPr>
      </p:pic>
      <p:sp>
        <p:nvSpPr>
          <p:cNvPr id="5" name="Rectangle 4">
            <a:extLst>
              <a:ext uri="{FF2B5EF4-FFF2-40B4-BE49-F238E27FC236}">
                <a16:creationId xmlns:a16="http://schemas.microsoft.com/office/drawing/2014/main" id="{CBC61E7A-B971-4263-ABE1-39D0593B6D7F}"/>
              </a:ext>
            </a:extLst>
          </p:cNvPr>
          <p:cNvSpPr/>
          <p:nvPr/>
        </p:nvSpPr>
        <p:spPr>
          <a:xfrm>
            <a:off x="4886960" y="2814320"/>
            <a:ext cx="1137920" cy="13255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4146111"/>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36273" y="552091"/>
            <a:ext cx="7974481" cy="948905"/>
          </a:xfrm>
        </p:spPr>
        <p:txBody>
          <a:bodyPr>
            <a:normAutofit/>
          </a:bodyPr>
          <a:lstStyle/>
          <a:p>
            <a:r>
              <a:rPr lang="en-IN" dirty="0"/>
              <a:t>Business Impact – Moderate</a:t>
            </a:r>
          </a:p>
        </p:txBody>
      </p:sp>
      <p:sp>
        <p:nvSpPr>
          <p:cNvPr id="2" name="Slide Number Placeholder 1"/>
          <p:cNvSpPr>
            <a:spLocks noGrp="1"/>
          </p:cNvSpPr>
          <p:nvPr>
            <p:ph type="sldNum" sz="quarter" idx="2"/>
          </p:nvPr>
        </p:nvSpPr>
        <p:spPr/>
        <p:txBody>
          <a:bodyPr/>
          <a:lstStyle/>
          <a:p>
            <a:pPr lvl="0"/>
            <a:fld id="{86CB4B4D-7CA3-9044-876B-883B54F8677D}" type="slidenum">
              <a:rPr lang="en-US" smtClean="0"/>
              <a:t>85</a:t>
            </a:fld>
            <a:endParaRPr lang="en-US"/>
          </a:p>
        </p:txBody>
      </p:sp>
      <p:sp>
        <p:nvSpPr>
          <p:cNvPr id="5" name="TextBox 4"/>
          <p:cNvSpPr txBox="1"/>
          <p:nvPr/>
        </p:nvSpPr>
        <p:spPr>
          <a:xfrm>
            <a:off x="548416" y="1518249"/>
            <a:ext cx="9576659" cy="91479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1493" tIns="41493" rIns="41493" bIns="41493" numCol="1" spcCol="38100" rtlCol="0" anchor="t">
            <a:spAutoFit/>
          </a:bodyPr>
          <a:lstStyle/>
          <a:p>
            <a:pPr latinLnBrk="1" hangingPunct="0"/>
            <a:r>
              <a:rPr lang="en-US" dirty="0">
                <a:latin typeface="Calibri" panose="020F0502020204030204" pitchFamily="34" charset="0"/>
                <a:cs typeface="Calibri" panose="020F0502020204030204" pitchFamily="34" charset="0"/>
              </a:rPr>
              <a:t>Uploading malicious files on server may cause many harmful impact on server.</a:t>
            </a:r>
          </a:p>
          <a:p>
            <a:pPr latinLnBrk="1" hangingPunct="0"/>
            <a:r>
              <a:rPr lang="en-US" dirty="0">
                <a:latin typeface="Calibri" panose="020F0502020204030204" pitchFamily="34" charset="0"/>
                <a:cs typeface="Calibri" panose="020F0502020204030204" pitchFamily="34" charset="0"/>
              </a:rPr>
              <a:t>For </a:t>
            </a:r>
            <a:r>
              <a:rPr lang="en-US" dirty="0" err="1">
                <a:latin typeface="Calibri" panose="020F0502020204030204" pitchFamily="34" charset="0"/>
                <a:cs typeface="Calibri" panose="020F0502020204030204" pitchFamily="34" charset="0"/>
              </a:rPr>
              <a:t>Eg</a:t>
            </a:r>
            <a:r>
              <a:rPr lang="en-US" dirty="0">
                <a:latin typeface="Calibri" panose="020F0502020204030204" pitchFamily="34" charset="0"/>
                <a:cs typeface="Calibri" panose="020F0502020204030204" pitchFamily="34" charset="0"/>
              </a:rPr>
              <a:t>;_</a:t>
            </a:r>
          </a:p>
          <a:p>
            <a:pPr latinLnBrk="1" hangingPunct="0"/>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84D47C75-9A3C-4752-8E71-98171BF6CB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7795" y="1910080"/>
            <a:ext cx="6952959" cy="4947920"/>
          </a:xfrm>
          <a:prstGeom prst="rect">
            <a:avLst/>
          </a:prstGeom>
        </p:spPr>
      </p:pic>
    </p:spTree>
    <p:extLst>
      <p:ext uri="{BB962C8B-B14F-4D97-AF65-F5344CB8AC3E}">
        <p14:creationId xmlns:p14="http://schemas.microsoft.com/office/powerpoint/2010/main" val="2502511235"/>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pPr lvl="0"/>
            <a:fld id="{86CB4B4D-7CA3-9044-876B-883B54F8677D}" type="slidenum">
              <a:rPr lang="en-US" smtClean="0"/>
              <a:t>86</a:t>
            </a:fld>
            <a:endParaRPr lang="en-US"/>
          </a:p>
        </p:txBody>
      </p:sp>
      <p:sp>
        <p:nvSpPr>
          <p:cNvPr id="6" name="Title 1"/>
          <p:cNvSpPr txBox="1">
            <a:spLocks/>
          </p:cNvSpPr>
          <p:nvPr/>
        </p:nvSpPr>
        <p:spPr>
          <a:xfrm>
            <a:off x="344833" y="1217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Recommendation</a:t>
            </a:r>
          </a:p>
        </p:txBody>
      </p:sp>
      <p:sp>
        <p:nvSpPr>
          <p:cNvPr id="7" name="Text Placeholder 2"/>
          <p:cNvSpPr>
            <a:spLocks noGrp="1"/>
          </p:cNvSpPr>
          <p:nvPr>
            <p:ph type="body" idx="1"/>
          </p:nvPr>
        </p:nvSpPr>
        <p:spPr>
          <a:xfrm>
            <a:off x="344833" y="1447303"/>
            <a:ext cx="9688802" cy="1561501"/>
          </a:xfrm>
        </p:spPr>
        <p:txBody>
          <a:bodyPr>
            <a:noAutofit/>
          </a:bodyPr>
          <a:lstStyle/>
          <a:p>
            <a:pPr marL="0" indent="0">
              <a:buNone/>
            </a:pPr>
            <a:r>
              <a:rPr lang="en-IN" sz="2400" dirty="0"/>
              <a:t>Take the following precautions:</a:t>
            </a:r>
          </a:p>
          <a:p>
            <a:pPr lvl="1"/>
            <a:r>
              <a:rPr lang="en-IN" sz="2000" dirty="0"/>
              <a:t>File Uploads Checks Must Be implemented Both On Client And Server-Side.</a:t>
            </a:r>
          </a:p>
          <a:p>
            <a:pPr lvl="1"/>
            <a:r>
              <a:rPr lang="en-IN" sz="2000" dirty="0"/>
              <a:t>Complete Check Of File Extension.</a:t>
            </a:r>
          </a:p>
          <a:p>
            <a:pPr lvl="1"/>
            <a:endParaRPr lang="en-IN" sz="2000" dirty="0"/>
          </a:p>
          <a:p>
            <a:pPr lvl="1"/>
            <a:endParaRPr lang="en-IN" sz="2000" dirty="0"/>
          </a:p>
        </p:txBody>
      </p:sp>
      <p:sp>
        <p:nvSpPr>
          <p:cNvPr id="10" name="Title 1"/>
          <p:cNvSpPr txBox="1">
            <a:spLocks/>
          </p:cNvSpPr>
          <p:nvPr/>
        </p:nvSpPr>
        <p:spPr>
          <a:xfrm>
            <a:off x="419100" y="276621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References:</a:t>
            </a:r>
          </a:p>
        </p:txBody>
      </p:sp>
      <p:sp>
        <p:nvSpPr>
          <p:cNvPr id="11" name="Rectangle 10"/>
          <p:cNvSpPr/>
          <p:nvPr/>
        </p:nvSpPr>
        <p:spPr>
          <a:xfrm>
            <a:off x="419100" y="4485280"/>
            <a:ext cx="11353800" cy="923330"/>
          </a:xfrm>
          <a:prstGeom prst="rect">
            <a:avLst/>
          </a:prstGeom>
        </p:spPr>
        <p:txBody>
          <a:bodyPr wrap="square">
            <a:spAutoFit/>
          </a:bodyPr>
          <a:lstStyle/>
          <a:p>
            <a:r>
              <a:rPr lang="en-US" dirty="0">
                <a:hlinkClick r:id="rId2"/>
              </a:rPr>
              <a:t>https://www.owasp.org/index.php/Unrestricted_File_Upload</a:t>
            </a:r>
            <a:endParaRPr lang="en-US" dirty="0"/>
          </a:p>
          <a:p>
            <a:r>
              <a:rPr lang="en-US" dirty="0">
                <a:hlinkClick r:id="rId3"/>
              </a:rPr>
              <a:t>https://blog.filestack.com/thoughts-and-knowledge/secure-file-upload/</a:t>
            </a:r>
            <a:endParaRPr lang="en-US" dirty="0"/>
          </a:p>
          <a:p>
            <a:endParaRPr lang="en-IN" i="1" dirty="0"/>
          </a:p>
        </p:txBody>
      </p:sp>
    </p:spTree>
    <p:extLst>
      <p:ext uri="{BB962C8B-B14F-4D97-AF65-F5344CB8AC3E}">
        <p14:creationId xmlns:p14="http://schemas.microsoft.com/office/powerpoint/2010/main" val="222793668"/>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p:txBody>
          <a:bodyPr/>
          <a:lstStyle/>
          <a:p>
            <a:pPr lvl="0"/>
            <a:fld id="{86CB4B4D-7CA3-9044-876B-883B54F8677D}" type="slidenum">
              <a:rPr lang="uk-UA" smtClean="0"/>
              <a:t>87</a:t>
            </a:fld>
            <a:endParaRPr lang="uk-UA"/>
          </a:p>
        </p:txBody>
      </p:sp>
      <p:sp>
        <p:nvSpPr>
          <p:cNvPr id="3" name="Title 2"/>
          <p:cNvSpPr>
            <a:spLocks noGrp="1"/>
          </p:cNvSpPr>
          <p:nvPr>
            <p:ph type="title"/>
          </p:nvPr>
        </p:nvSpPr>
        <p:spPr>
          <a:xfrm>
            <a:off x="800100" y="488950"/>
            <a:ext cx="10515600" cy="1325563"/>
          </a:xfrm>
        </p:spPr>
        <p:txBody>
          <a:bodyPr/>
          <a:lstStyle/>
          <a:p>
            <a:r>
              <a:rPr lang="en-IN" dirty="0"/>
              <a:t>14. Client Side Filter</a:t>
            </a:r>
          </a:p>
        </p:txBody>
      </p:sp>
      <p:graphicFrame>
        <p:nvGraphicFramePr>
          <p:cNvPr id="6" name="Table 5"/>
          <p:cNvGraphicFramePr>
            <a:graphicFrameLocks noGrp="1"/>
          </p:cNvGraphicFramePr>
          <p:nvPr>
            <p:extLst>
              <p:ext uri="{D42A27DB-BD31-4B8C-83A1-F6EECF244321}">
                <p14:modId xmlns:p14="http://schemas.microsoft.com/office/powerpoint/2010/main" val="511515942"/>
              </p:ext>
            </p:extLst>
          </p:nvPr>
        </p:nvGraphicFramePr>
        <p:xfrm>
          <a:off x="1751173" y="2188740"/>
          <a:ext cx="8109380" cy="2821776"/>
        </p:xfrm>
        <a:graphic>
          <a:graphicData uri="http://schemas.openxmlformats.org/drawingml/2006/table">
            <a:tbl>
              <a:tblPr firstRow="1" bandRow="1">
                <a:tableStyleId>{5C22544A-7EE6-4342-B048-85BDC9FD1C3A}</a:tableStyleId>
              </a:tblPr>
              <a:tblGrid>
                <a:gridCol w="1413562">
                  <a:extLst>
                    <a:ext uri="{9D8B030D-6E8A-4147-A177-3AD203B41FA5}">
                      <a16:colId xmlns:a16="http://schemas.microsoft.com/office/drawing/2014/main" val="20000"/>
                    </a:ext>
                  </a:extLst>
                </a:gridCol>
                <a:gridCol w="6695818">
                  <a:extLst>
                    <a:ext uri="{9D8B030D-6E8A-4147-A177-3AD203B41FA5}">
                      <a16:colId xmlns:a16="http://schemas.microsoft.com/office/drawing/2014/main" val="20001"/>
                    </a:ext>
                  </a:extLst>
                </a:gridCol>
              </a:tblGrid>
              <a:tr h="415137">
                <a:tc>
                  <a:txBody>
                    <a:bodyPr/>
                    <a:lstStyle/>
                    <a:p>
                      <a:pPr algn="ctr"/>
                      <a:endParaRPr lang="en-US" sz="1600" dirty="0"/>
                    </a:p>
                  </a:txBody>
                  <a:tcPr marL="82988" marR="82988"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2988" marR="82988"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406639">
                <a:tc>
                  <a:txBody>
                    <a:bodyPr/>
                    <a:lstStyle/>
                    <a:p>
                      <a:pPr algn="ctr"/>
                      <a:r>
                        <a:rPr lang="en-US" sz="1600" dirty="0">
                          <a:solidFill>
                            <a:schemeClr val="bg1"/>
                          </a:solidFill>
                          <a:latin typeface="Calibri" panose="020F0502020204030204" pitchFamily="34" charset="0"/>
                        </a:rPr>
                        <a:t>Client Side Filter</a:t>
                      </a:r>
                    </a:p>
                    <a:p>
                      <a:pPr algn="ctr"/>
                      <a:r>
                        <a:rPr lang="en-US" sz="1600" dirty="0">
                          <a:solidFill>
                            <a:schemeClr val="bg1"/>
                          </a:solidFill>
                          <a:latin typeface="Calibri" panose="020F0502020204030204" pitchFamily="34" charset="0"/>
                        </a:rPr>
                        <a:t>(Severe)</a:t>
                      </a:r>
                      <a:endParaRPr lang="en-US" sz="1300" dirty="0">
                        <a:solidFill>
                          <a:schemeClr val="bg1"/>
                        </a:solidFill>
                        <a:latin typeface="Calibri" panose="020F0502020204030204" pitchFamily="34" charset="0"/>
                      </a:endParaRPr>
                    </a:p>
                  </a:txBody>
                  <a:tcPr marL="82988" marR="82988" marT="41494" marB="414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00"/>
                    </a:solidFill>
                  </a:tcPr>
                </a:tc>
                <a:tc>
                  <a:txBody>
                    <a:bodyPr/>
                    <a:lstStyle/>
                    <a:p>
                      <a:r>
                        <a:rPr lang="en-US" sz="1300" dirty="0">
                          <a:solidFill>
                            <a:schemeClr val="tx1"/>
                          </a:solidFill>
                          <a:latin typeface="Calibri" panose="020F0502020204030204" pitchFamily="34" charset="0"/>
                        </a:rPr>
                        <a:t> </a:t>
                      </a:r>
                    </a:p>
                    <a:p>
                      <a:r>
                        <a:rPr lang="en-US" sz="1300" baseline="0" dirty="0">
                          <a:solidFill>
                            <a:schemeClr val="tx1"/>
                          </a:solidFill>
                          <a:latin typeface="Calibri" panose="020F0502020204030204" pitchFamily="34" charset="0"/>
                        </a:rPr>
                        <a:t>Below mentioned </a:t>
                      </a:r>
                      <a:r>
                        <a:rPr lang="en-US" sz="1300" baseline="0" dirty="0" err="1">
                          <a:solidFill>
                            <a:schemeClr val="tx1"/>
                          </a:solidFill>
                          <a:latin typeface="Calibri" panose="020F0502020204030204" pitchFamily="34" charset="0"/>
                        </a:rPr>
                        <a:t>urls</a:t>
                      </a:r>
                      <a:r>
                        <a:rPr lang="en-US" sz="1300" baseline="0" dirty="0">
                          <a:solidFill>
                            <a:schemeClr val="tx1"/>
                          </a:solidFill>
                          <a:latin typeface="Calibri" panose="020F0502020204030204" pitchFamily="34" charset="0"/>
                        </a:rPr>
                        <a:t> redirects request to another </a:t>
                      </a:r>
                      <a:r>
                        <a:rPr lang="en-US" sz="1300" baseline="0" dirty="0" err="1">
                          <a:solidFill>
                            <a:schemeClr val="tx1"/>
                          </a:solidFill>
                          <a:latin typeface="Calibri" panose="020F0502020204030204" pitchFamily="34" charset="0"/>
                        </a:rPr>
                        <a:t>url</a:t>
                      </a:r>
                      <a:endParaRPr lang="en-US" sz="1300" dirty="0">
                        <a:solidFill>
                          <a:schemeClr val="tx1"/>
                        </a:solidFill>
                        <a:latin typeface="Calibri" panose="020F0502020204030204" pitchFamily="34" charset="0"/>
                        <a:cs typeface="Calibri" panose="020F0502020204030204" pitchFamily="34" charset="0"/>
                      </a:endParaRPr>
                    </a:p>
                    <a:p>
                      <a:endParaRPr lang="en-US" sz="1300" dirty="0">
                        <a:solidFill>
                          <a:schemeClr val="tx1"/>
                        </a:solidFill>
                        <a:latin typeface="Calibri" panose="020F0502020204030204" pitchFamily="34" charset="0"/>
                      </a:endParaRPr>
                    </a:p>
                    <a:p>
                      <a:r>
                        <a:rPr lang="en-US" sz="1300" b="1" dirty="0">
                          <a:solidFill>
                            <a:schemeClr val="tx1"/>
                          </a:solidFill>
                          <a:latin typeface="Calibri" panose="020F0502020204030204" pitchFamily="34" charset="0"/>
                        </a:rPr>
                        <a:t>Affected URL :</a:t>
                      </a:r>
                      <a:endParaRPr lang="en-US" sz="1300" b="0" i="0" u="none" strike="noStrike" dirty="0">
                        <a:solidFill>
                          <a:schemeClr val="tx1"/>
                        </a:solidFill>
                        <a:effectLst/>
                        <a:latin typeface="Calibri" panose="020F0502020204030204" pitchFamily="34" charset="0"/>
                        <a:ea typeface="+mn-ea"/>
                        <a:cs typeface="+mn-cs"/>
                        <a:sym typeface="Arial"/>
                      </a:endParaRPr>
                    </a:p>
                    <a:p>
                      <a:pPr marL="285750" indent="-285750">
                        <a:buFont typeface="Arial" panose="020B0604020202020204" pitchFamily="34" charset="0"/>
                        <a:buChar char="•"/>
                      </a:pPr>
                      <a:r>
                        <a:rPr lang="en-US" sz="1300" b="0" i="0" u="none" strike="noStrike" dirty="0">
                          <a:solidFill>
                            <a:schemeClr val="dk1"/>
                          </a:solidFill>
                          <a:effectLst/>
                          <a:latin typeface="Calibri" panose="020F0502020204030204" pitchFamily="34" charset="0"/>
                          <a:ea typeface="+mn-ea"/>
                          <a:cs typeface="Calibri" panose="020F0502020204030204" pitchFamily="34" charset="0"/>
                          <a:sym typeface="Arial"/>
                        </a:rPr>
                        <a:t>http://13.126.131.188/signup/customer.php</a:t>
                      </a:r>
                      <a:endParaRPr lang="en-US" sz="1300" b="0" dirty="0">
                        <a:solidFill>
                          <a:schemeClr val="tx1"/>
                        </a:solidFill>
                        <a:latin typeface="Calibri" panose="020F0502020204030204" pitchFamily="34" charset="0"/>
                      </a:endParaRPr>
                    </a:p>
                  </a:txBody>
                  <a:tcPr marL="82988" marR="82988" marT="41494" marB="4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964598069"/>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IN" dirty="0"/>
              <a:t>Observation</a:t>
            </a:r>
          </a:p>
        </p:txBody>
      </p:sp>
      <p:sp>
        <p:nvSpPr>
          <p:cNvPr id="3" name="Text Placeholder 2"/>
          <p:cNvSpPr>
            <a:spLocks noGrp="1"/>
          </p:cNvSpPr>
          <p:nvPr>
            <p:ph type="body" idx="1"/>
          </p:nvPr>
        </p:nvSpPr>
        <p:spPr>
          <a:xfrm>
            <a:off x="838200" y="1050870"/>
            <a:ext cx="10515600" cy="4351338"/>
          </a:xfrm>
        </p:spPr>
        <p:txBody>
          <a:bodyPr>
            <a:normAutofit/>
          </a:bodyPr>
          <a:lstStyle/>
          <a:p>
            <a:pPr marL="285750" indent="-285750"/>
            <a:r>
              <a:rPr lang="en-IN" sz="2000" dirty="0"/>
              <a:t>Navigate to </a:t>
            </a:r>
            <a:r>
              <a:rPr lang="en-US" sz="2000" dirty="0">
                <a:solidFill>
                  <a:schemeClr val="dk1"/>
                </a:solidFill>
                <a:latin typeface="Calibri" panose="020F0502020204030204" pitchFamily="34" charset="0"/>
                <a:cs typeface="Calibri" panose="020F0502020204030204" pitchFamily="34" charset="0"/>
                <a:sym typeface="Arial"/>
                <a:hlinkClick r:id="rId2"/>
              </a:rPr>
              <a:t>http://13.126.131.188/signup/customer.php</a:t>
            </a:r>
            <a:r>
              <a:rPr lang="en-US" sz="2000" dirty="0">
                <a:solidFill>
                  <a:schemeClr val="dk1"/>
                </a:solidFill>
                <a:latin typeface="Calibri" panose="020F0502020204030204" pitchFamily="34" charset="0"/>
                <a:cs typeface="Calibri" panose="020F0502020204030204" pitchFamily="34" charset="0"/>
                <a:sym typeface="Arial"/>
              </a:rPr>
              <a:t>  And </a:t>
            </a:r>
            <a:r>
              <a:rPr lang="en-US" sz="2000" b="0" i="0" u="none" strike="noStrike" dirty="0">
                <a:solidFill>
                  <a:schemeClr val="dk1"/>
                </a:solidFill>
                <a:effectLst/>
                <a:latin typeface="Calibri" panose="020F0502020204030204" pitchFamily="34" charset="0"/>
                <a:ea typeface="+mn-ea"/>
                <a:cs typeface="Calibri" panose="020F0502020204030204" pitchFamily="34" charset="0"/>
                <a:sym typeface="Arial"/>
              </a:rPr>
              <a:t>Enter An Invalid Email</a:t>
            </a:r>
          </a:p>
        </p:txBody>
      </p:sp>
      <p:pic>
        <p:nvPicPr>
          <p:cNvPr id="5" name="Picture 4">
            <a:extLst>
              <a:ext uri="{FF2B5EF4-FFF2-40B4-BE49-F238E27FC236}">
                <a16:creationId xmlns:a16="http://schemas.microsoft.com/office/drawing/2014/main" id="{1C553D62-7D3C-4028-B647-1BD92BE90D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79" y="1680284"/>
            <a:ext cx="7108591" cy="5101804"/>
          </a:xfrm>
          <a:prstGeom prst="rect">
            <a:avLst/>
          </a:prstGeom>
        </p:spPr>
      </p:pic>
      <p:sp>
        <p:nvSpPr>
          <p:cNvPr id="7" name="Frame 6">
            <a:extLst>
              <a:ext uri="{FF2B5EF4-FFF2-40B4-BE49-F238E27FC236}">
                <a16:creationId xmlns:a16="http://schemas.microsoft.com/office/drawing/2014/main" id="{59DF4A3F-790D-4B39-8307-F6FBA94F2482}"/>
              </a:ext>
            </a:extLst>
          </p:cNvPr>
          <p:cNvSpPr/>
          <p:nvPr/>
        </p:nvSpPr>
        <p:spPr>
          <a:xfrm>
            <a:off x="3342640" y="3718560"/>
            <a:ext cx="1564640" cy="477520"/>
          </a:xfrm>
          <a:prstGeom prst="frame">
            <a:avLst>
              <a:gd name="adj1" fmla="val 611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44216138"/>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IN" dirty="0"/>
              <a:t>Observation</a:t>
            </a:r>
          </a:p>
        </p:txBody>
      </p:sp>
      <p:sp>
        <p:nvSpPr>
          <p:cNvPr id="3" name="Text Placeholder 2"/>
          <p:cNvSpPr>
            <a:spLocks noGrp="1"/>
          </p:cNvSpPr>
          <p:nvPr>
            <p:ph type="body" idx="1"/>
          </p:nvPr>
        </p:nvSpPr>
        <p:spPr>
          <a:xfrm>
            <a:off x="838200" y="1050870"/>
            <a:ext cx="10515600" cy="4351338"/>
          </a:xfrm>
        </p:spPr>
        <p:txBody>
          <a:bodyPr>
            <a:normAutofit/>
          </a:bodyPr>
          <a:lstStyle/>
          <a:p>
            <a:pPr marL="285750" indent="-285750"/>
            <a:r>
              <a:rPr lang="en-US" sz="2000" dirty="0"/>
              <a:t>Enter A Valid Email And Intercept The Request Via proxy tool and change the values as you want:-</a:t>
            </a:r>
            <a:endParaRPr lang="en-US" sz="2000" b="0" i="0" u="none" strike="noStrike" dirty="0">
              <a:solidFill>
                <a:schemeClr val="dk1"/>
              </a:solidFill>
              <a:effectLst/>
              <a:latin typeface="Calibri" panose="020F0502020204030204" pitchFamily="34" charset="0"/>
              <a:ea typeface="+mn-ea"/>
              <a:cs typeface="Calibri" panose="020F0502020204030204" pitchFamily="34" charset="0"/>
              <a:sym typeface="Arial"/>
            </a:endParaRPr>
          </a:p>
        </p:txBody>
      </p:sp>
      <p:pic>
        <p:nvPicPr>
          <p:cNvPr id="6" name="Picture 5">
            <a:extLst>
              <a:ext uri="{FF2B5EF4-FFF2-40B4-BE49-F238E27FC236}">
                <a16:creationId xmlns:a16="http://schemas.microsoft.com/office/drawing/2014/main" id="{5C33369E-6BAF-4EC8-92BA-DFD7A203D7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829" y="1926477"/>
            <a:ext cx="10029418" cy="3677453"/>
          </a:xfrm>
          <a:prstGeom prst="rect">
            <a:avLst/>
          </a:prstGeom>
        </p:spPr>
      </p:pic>
      <p:sp>
        <p:nvSpPr>
          <p:cNvPr id="8" name="Frame 7">
            <a:extLst>
              <a:ext uri="{FF2B5EF4-FFF2-40B4-BE49-F238E27FC236}">
                <a16:creationId xmlns:a16="http://schemas.microsoft.com/office/drawing/2014/main" id="{B15E6517-F63C-4D90-89D3-BD7D53912164}"/>
              </a:ext>
            </a:extLst>
          </p:cNvPr>
          <p:cNvSpPr/>
          <p:nvPr/>
        </p:nvSpPr>
        <p:spPr>
          <a:xfrm>
            <a:off x="955040" y="4805680"/>
            <a:ext cx="8839200" cy="29464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1609208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IN" dirty="0"/>
              <a:t>Observation</a:t>
            </a:r>
          </a:p>
        </p:txBody>
      </p:sp>
      <p:sp>
        <p:nvSpPr>
          <p:cNvPr id="3" name="Text Placeholder 2"/>
          <p:cNvSpPr>
            <a:spLocks noGrp="1"/>
          </p:cNvSpPr>
          <p:nvPr>
            <p:ph type="body" idx="1"/>
          </p:nvPr>
        </p:nvSpPr>
        <p:spPr>
          <a:xfrm>
            <a:off x="838200" y="1050870"/>
            <a:ext cx="10515600" cy="4351338"/>
          </a:xfrm>
        </p:spPr>
        <p:txBody>
          <a:bodyPr>
            <a:normAutofit/>
          </a:bodyPr>
          <a:lstStyle/>
          <a:p>
            <a:r>
              <a:rPr lang="en-IN" sz="2000" dirty="0"/>
              <a:t>We then put --+ : </a:t>
            </a:r>
            <a:r>
              <a:rPr lang="en-IN" sz="2000" b="1" dirty="0" err="1"/>
              <a:t>search.php?q</a:t>
            </a:r>
            <a:r>
              <a:rPr lang="en-IN" sz="2000" b="1" dirty="0"/>
              <a:t>=socks</a:t>
            </a:r>
            <a:r>
              <a:rPr lang="en-IN" sz="2000" b="1" dirty="0">
                <a:solidFill>
                  <a:srgbClr val="FF0000"/>
                </a:solidFill>
              </a:rPr>
              <a:t>’--+ </a:t>
            </a:r>
            <a:r>
              <a:rPr lang="en-IN" sz="2000" b="1" dirty="0"/>
              <a:t>and we error is removed confirming SQL injection:</a:t>
            </a:r>
            <a:endParaRPr lang="en-IN" sz="2000" b="1" dirty="0">
              <a:solidFill>
                <a:srgbClr val="FF0000"/>
              </a:solidFill>
            </a:endParaRPr>
          </a:p>
          <a:p>
            <a:endParaRPr lang="en-IN" sz="2000" dirty="0"/>
          </a:p>
        </p:txBody>
      </p:sp>
      <p:pic>
        <p:nvPicPr>
          <p:cNvPr id="7" name="Picture 6">
            <a:extLst>
              <a:ext uri="{FF2B5EF4-FFF2-40B4-BE49-F238E27FC236}">
                <a16:creationId xmlns:a16="http://schemas.microsoft.com/office/drawing/2014/main" id="{952CCCD5-ED9C-47A7-813D-5068F40F1B5D}"/>
              </a:ext>
            </a:extLst>
          </p:cNvPr>
          <p:cNvPicPr>
            <a:picLocks noChangeAspect="1"/>
          </p:cNvPicPr>
          <p:nvPr/>
        </p:nvPicPr>
        <p:blipFill rotWithShape="1">
          <a:blip r:embed="rId2">
            <a:extLst>
              <a:ext uri="{28A0092B-C50C-407E-A947-70E740481C1C}">
                <a14:useLocalDpi xmlns:a14="http://schemas.microsoft.com/office/drawing/2010/main" val="0"/>
              </a:ext>
            </a:extLst>
          </a:blip>
          <a:srcRect l="18123" b="22781"/>
          <a:stretch/>
        </p:blipFill>
        <p:spPr>
          <a:xfrm>
            <a:off x="1342266" y="1567852"/>
            <a:ext cx="8639934" cy="4288047"/>
          </a:xfrm>
          <a:prstGeom prst="rect">
            <a:avLst/>
          </a:prstGeom>
        </p:spPr>
      </p:pic>
    </p:spTree>
    <p:extLst>
      <p:ext uri="{BB962C8B-B14F-4D97-AF65-F5344CB8AC3E}">
        <p14:creationId xmlns:p14="http://schemas.microsoft.com/office/powerpoint/2010/main" val="3456174015"/>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0164"/>
            <a:ext cx="10515600" cy="1325563"/>
          </a:xfrm>
        </p:spPr>
        <p:txBody>
          <a:bodyPr/>
          <a:lstStyle/>
          <a:p>
            <a:r>
              <a:rPr lang="en-IN" dirty="0"/>
              <a:t>POC</a:t>
            </a:r>
          </a:p>
        </p:txBody>
      </p:sp>
      <p:pic>
        <p:nvPicPr>
          <p:cNvPr id="3" name="Picture 2">
            <a:extLst>
              <a:ext uri="{FF2B5EF4-FFF2-40B4-BE49-F238E27FC236}">
                <a16:creationId xmlns:a16="http://schemas.microsoft.com/office/drawing/2014/main" id="{C870606A-18ED-4BED-8478-695E356EF848}"/>
              </a:ext>
            </a:extLst>
          </p:cNvPr>
          <p:cNvPicPr>
            <a:picLocks noChangeAspect="1"/>
          </p:cNvPicPr>
          <p:nvPr/>
        </p:nvPicPr>
        <p:blipFill rotWithShape="1">
          <a:blip r:embed="rId2"/>
          <a:srcRect l="583" t="4148" r="15917" b="16000"/>
          <a:stretch/>
        </p:blipFill>
        <p:spPr>
          <a:xfrm>
            <a:off x="838200" y="1056640"/>
            <a:ext cx="10180320" cy="5476240"/>
          </a:xfrm>
          <a:prstGeom prst="rect">
            <a:avLst/>
          </a:prstGeom>
        </p:spPr>
      </p:pic>
      <p:sp>
        <p:nvSpPr>
          <p:cNvPr id="5" name="Frame 4">
            <a:extLst>
              <a:ext uri="{FF2B5EF4-FFF2-40B4-BE49-F238E27FC236}">
                <a16:creationId xmlns:a16="http://schemas.microsoft.com/office/drawing/2014/main" id="{B8851D58-4500-4BD5-9DC4-129B41C5869A}"/>
              </a:ext>
            </a:extLst>
          </p:cNvPr>
          <p:cNvSpPr/>
          <p:nvPr/>
        </p:nvSpPr>
        <p:spPr>
          <a:xfrm>
            <a:off x="5293360" y="1300480"/>
            <a:ext cx="3159760" cy="548640"/>
          </a:xfrm>
          <a:prstGeom prst="frame">
            <a:avLst>
              <a:gd name="adj1" fmla="val 472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23078912"/>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36273" y="552091"/>
            <a:ext cx="7974481" cy="948905"/>
          </a:xfrm>
        </p:spPr>
        <p:txBody>
          <a:bodyPr>
            <a:normAutofit/>
          </a:bodyPr>
          <a:lstStyle/>
          <a:p>
            <a:r>
              <a:rPr lang="en-IN" dirty="0"/>
              <a:t>Business Impact – Moderate</a:t>
            </a:r>
          </a:p>
        </p:txBody>
      </p:sp>
      <p:sp>
        <p:nvSpPr>
          <p:cNvPr id="2" name="Slide Number Placeholder 1"/>
          <p:cNvSpPr>
            <a:spLocks noGrp="1"/>
          </p:cNvSpPr>
          <p:nvPr>
            <p:ph type="sldNum" sz="quarter" idx="2"/>
          </p:nvPr>
        </p:nvSpPr>
        <p:spPr/>
        <p:txBody>
          <a:bodyPr/>
          <a:lstStyle/>
          <a:p>
            <a:pPr lvl="0"/>
            <a:fld id="{86CB4B4D-7CA3-9044-876B-883B54F8677D}" type="slidenum">
              <a:rPr lang="en-US" smtClean="0"/>
              <a:t>91</a:t>
            </a:fld>
            <a:endParaRPr lang="en-US"/>
          </a:p>
        </p:txBody>
      </p:sp>
      <p:sp>
        <p:nvSpPr>
          <p:cNvPr id="5" name="TextBox 4"/>
          <p:cNvSpPr txBox="1"/>
          <p:nvPr/>
        </p:nvSpPr>
        <p:spPr>
          <a:xfrm>
            <a:off x="548416" y="1518249"/>
            <a:ext cx="9576659" cy="6377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1493" tIns="41493" rIns="41493" bIns="41493" numCol="1" spcCol="38100" rtlCol="0" anchor="t">
            <a:spAutoFit/>
          </a:bodyPr>
          <a:lstStyle/>
          <a:p>
            <a:pPr latinLnBrk="1" hangingPunct="0"/>
            <a:r>
              <a:rPr lang="en-US" dirty="0">
                <a:latin typeface="Calibri" panose="020F0502020204030204" pitchFamily="34" charset="0"/>
                <a:cs typeface="Calibri" panose="020F0502020204030204" pitchFamily="34" charset="0"/>
              </a:rPr>
              <a:t>Altering Data To Invalid Values May produce Severity In Database And Will Loosen Its Consistency As Well As Security.</a:t>
            </a:r>
          </a:p>
        </p:txBody>
      </p:sp>
      <p:sp>
        <p:nvSpPr>
          <p:cNvPr id="6" name="Title 1"/>
          <p:cNvSpPr txBox="1">
            <a:spLocks/>
          </p:cNvSpPr>
          <p:nvPr/>
        </p:nvSpPr>
        <p:spPr>
          <a:xfrm>
            <a:off x="436273" y="208262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Recommendation</a:t>
            </a:r>
          </a:p>
        </p:txBody>
      </p:sp>
      <p:sp>
        <p:nvSpPr>
          <p:cNvPr id="7" name="Text Placeholder 2"/>
          <p:cNvSpPr>
            <a:spLocks noGrp="1"/>
          </p:cNvSpPr>
          <p:nvPr>
            <p:ph type="body" idx="1"/>
          </p:nvPr>
        </p:nvSpPr>
        <p:spPr>
          <a:xfrm>
            <a:off x="436273" y="3050995"/>
            <a:ext cx="9688802" cy="1561501"/>
          </a:xfrm>
        </p:spPr>
        <p:txBody>
          <a:bodyPr>
            <a:noAutofit/>
          </a:bodyPr>
          <a:lstStyle/>
          <a:p>
            <a:pPr marL="0" indent="0">
              <a:buNone/>
            </a:pPr>
            <a:r>
              <a:rPr lang="en-IN" sz="2400" dirty="0"/>
              <a:t>Take the following precautions:</a:t>
            </a:r>
          </a:p>
          <a:p>
            <a:pPr lvl="1"/>
            <a:r>
              <a:rPr lang="en-IN" sz="2000" dirty="0"/>
              <a:t>Proper Validation Methodology USE.</a:t>
            </a:r>
          </a:p>
          <a:p>
            <a:pPr lvl="1"/>
            <a:endParaRPr lang="en-IN" sz="2000" dirty="0"/>
          </a:p>
          <a:p>
            <a:pPr lvl="1"/>
            <a:endParaRPr lang="en-IN" sz="2000" dirty="0"/>
          </a:p>
          <a:p>
            <a:pPr lvl="1"/>
            <a:endParaRPr lang="en-IN" sz="2000" dirty="0"/>
          </a:p>
        </p:txBody>
      </p:sp>
      <p:sp>
        <p:nvSpPr>
          <p:cNvPr id="10" name="Title 1"/>
          <p:cNvSpPr txBox="1">
            <a:spLocks/>
          </p:cNvSpPr>
          <p:nvPr/>
        </p:nvSpPr>
        <p:spPr>
          <a:xfrm>
            <a:off x="436273" y="398980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References:</a:t>
            </a:r>
          </a:p>
        </p:txBody>
      </p:sp>
      <p:sp>
        <p:nvSpPr>
          <p:cNvPr id="11" name="Rectangle 10"/>
          <p:cNvSpPr/>
          <p:nvPr/>
        </p:nvSpPr>
        <p:spPr>
          <a:xfrm>
            <a:off x="436273" y="5194120"/>
            <a:ext cx="11353800" cy="923330"/>
          </a:xfrm>
          <a:prstGeom prst="rect">
            <a:avLst/>
          </a:prstGeom>
        </p:spPr>
        <p:txBody>
          <a:bodyPr wrap="square">
            <a:spAutoFit/>
          </a:bodyPr>
          <a:lstStyle/>
          <a:p>
            <a:r>
              <a:rPr lang="en-US" i="1" dirty="0">
                <a:hlinkClick r:id="rId2"/>
              </a:rPr>
              <a:t>https://www.paladion.net › blogs › best-practices-in-input-validation</a:t>
            </a:r>
            <a:endParaRPr lang="en-US" dirty="0">
              <a:hlinkClick r:id="rId2"/>
            </a:endParaRPr>
          </a:p>
          <a:p>
            <a:r>
              <a:rPr lang="fr-FR" i="1" dirty="0">
                <a:hlinkClick r:id="rId3"/>
              </a:rPr>
              <a:t>https://www.developsec.com › 2017/06/19 › validation-client-vs-server</a:t>
            </a:r>
            <a:endParaRPr lang="fr-FR" dirty="0">
              <a:hlinkClick r:id="rId3"/>
            </a:endParaRPr>
          </a:p>
          <a:p>
            <a:endParaRPr lang="en-IN" i="1" dirty="0"/>
          </a:p>
        </p:txBody>
      </p:sp>
    </p:spTree>
    <p:extLst>
      <p:ext uri="{BB962C8B-B14F-4D97-AF65-F5344CB8AC3E}">
        <p14:creationId xmlns:p14="http://schemas.microsoft.com/office/powerpoint/2010/main" val="1951656272"/>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p:txBody>
          <a:bodyPr/>
          <a:lstStyle/>
          <a:p>
            <a:pPr lvl="0"/>
            <a:fld id="{86CB4B4D-7CA3-9044-876B-883B54F8677D}" type="slidenum">
              <a:rPr lang="uk-UA" smtClean="0"/>
              <a:t>92</a:t>
            </a:fld>
            <a:endParaRPr lang="uk-UA"/>
          </a:p>
        </p:txBody>
      </p:sp>
      <p:sp>
        <p:nvSpPr>
          <p:cNvPr id="3" name="Title 2"/>
          <p:cNvSpPr>
            <a:spLocks noGrp="1"/>
          </p:cNvSpPr>
          <p:nvPr>
            <p:ph type="title"/>
          </p:nvPr>
        </p:nvSpPr>
        <p:spPr>
          <a:xfrm>
            <a:off x="800100" y="488950"/>
            <a:ext cx="10515600" cy="1325563"/>
          </a:xfrm>
        </p:spPr>
        <p:txBody>
          <a:bodyPr/>
          <a:lstStyle/>
          <a:p>
            <a:r>
              <a:rPr lang="en-IN" dirty="0"/>
              <a:t>15. Server Misconfigurations</a:t>
            </a:r>
          </a:p>
        </p:txBody>
      </p:sp>
      <p:graphicFrame>
        <p:nvGraphicFramePr>
          <p:cNvPr id="6" name="Table 5"/>
          <p:cNvGraphicFramePr>
            <a:graphicFrameLocks noGrp="1"/>
          </p:cNvGraphicFramePr>
          <p:nvPr>
            <p:extLst>
              <p:ext uri="{D42A27DB-BD31-4B8C-83A1-F6EECF244321}">
                <p14:modId xmlns:p14="http://schemas.microsoft.com/office/powerpoint/2010/main" val="2610681848"/>
              </p:ext>
            </p:extLst>
          </p:nvPr>
        </p:nvGraphicFramePr>
        <p:xfrm>
          <a:off x="1310640" y="2188740"/>
          <a:ext cx="8549913" cy="2821776"/>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20000"/>
                    </a:ext>
                  </a:extLst>
                </a:gridCol>
                <a:gridCol w="6721113">
                  <a:extLst>
                    <a:ext uri="{9D8B030D-6E8A-4147-A177-3AD203B41FA5}">
                      <a16:colId xmlns:a16="http://schemas.microsoft.com/office/drawing/2014/main" val="20001"/>
                    </a:ext>
                  </a:extLst>
                </a:gridCol>
              </a:tblGrid>
              <a:tr h="415137">
                <a:tc>
                  <a:txBody>
                    <a:bodyPr/>
                    <a:lstStyle/>
                    <a:p>
                      <a:pPr algn="ctr"/>
                      <a:endParaRPr lang="en-US" sz="1600" dirty="0"/>
                    </a:p>
                  </a:txBody>
                  <a:tcPr marL="82988" marR="82988"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2988" marR="82988"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406639">
                <a:tc>
                  <a:txBody>
                    <a:bodyPr/>
                    <a:lstStyle/>
                    <a:p>
                      <a:pPr algn="ctr"/>
                      <a:r>
                        <a:rPr lang="en-US" sz="1600" dirty="0">
                          <a:solidFill>
                            <a:schemeClr val="tx1"/>
                          </a:solidFill>
                          <a:latin typeface="Calibri" panose="020F0502020204030204" pitchFamily="34" charset="0"/>
                        </a:rPr>
                        <a:t>Server Misconfiguration</a:t>
                      </a:r>
                    </a:p>
                    <a:p>
                      <a:pPr algn="ctr"/>
                      <a:r>
                        <a:rPr lang="en-US" sz="1600" dirty="0">
                          <a:solidFill>
                            <a:schemeClr val="tx1"/>
                          </a:solidFill>
                          <a:latin typeface="Calibri" panose="020F0502020204030204" pitchFamily="34" charset="0"/>
                        </a:rPr>
                        <a:t>(Moderate)</a:t>
                      </a:r>
                      <a:endParaRPr lang="en-US" sz="1300" dirty="0">
                        <a:solidFill>
                          <a:schemeClr val="tx1"/>
                        </a:solidFill>
                        <a:latin typeface="Calibri" panose="020F0502020204030204" pitchFamily="34" charset="0"/>
                      </a:endParaRPr>
                    </a:p>
                  </a:txBody>
                  <a:tcPr marL="82988" marR="82988" marT="41494" marB="414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US" sz="1300" dirty="0">
                          <a:solidFill>
                            <a:schemeClr val="tx1"/>
                          </a:solidFill>
                          <a:latin typeface="Calibri" panose="020F0502020204030204" pitchFamily="34" charset="0"/>
                        </a:rPr>
                        <a:t> </a:t>
                      </a:r>
                    </a:p>
                    <a:p>
                      <a:r>
                        <a:rPr lang="en-US" sz="1300" baseline="0" dirty="0">
                          <a:solidFill>
                            <a:schemeClr val="tx1"/>
                          </a:solidFill>
                          <a:latin typeface="Calibri" panose="020F0502020204030204" pitchFamily="34" charset="0"/>
                        </a:rPr>
                        <a:t>Below mentioned </a:t>
                      </a:r>
                      <a:r>
                        <a:rPr lang="en-US" sz="1300" baseline="0" dirty="0" err="1">
                          <a:solidFill>
                            <a:schemeClr val="tx1"/>
                          </a:solidFill>
                          <a:latin typeface="Calibri" panose="020F0502020204030204" pitchFamily="34" charset="0"/>
                        </a:rPr>
                        <a:t>urls</a:t>
                      </a:r>
                      <a:r>
                        <a:rPr lang="en-US" sz="1300" baseline="0" dirty="0">
                          <a:solidFill>
                            <a:schemeClr val="tx1"/>
                          </a:solidFill>
                          <a:latin typeface="Calibri" panose="020F0502020204030204" pitchFamily="34" charset="0"/>
                        </a:rPr>
                        <a:t> have some faults on server side.</a:t>
                      </a:r>
                      <a:endParaRPr lang="en-US" sz="1300" dirty="0">
                        <a:solidFill>
                          <a:schemeClr val="tx1"/>
                        </a:solidFill>
                        <a:latin typeface="Calibri" panose="020F0502020204030204" pitchFamily="34" charset="0"/>
                        <a:cs typeface="Calibri" panose="020F0502020204030204" pitchFamily="34" charset="0"/>
                      </a:endParaRPr>
                    </a:p>
                    <a:p>
                      <a:endParaRPr lang="en-US" sz="1300" dirty="0">
                        <a:solidFill>
                          <a:schemeClr val="tx1"/>
                        </a:solidFill>
                        <a:latin typeface="Calibri" panose="020F0502020204030204" pitchFamily="34" charset="0"/>
                      </a:endParaRPr>
                    </a:p>
                    <a:p>
                      <a:r>
                        <a:rPr lang="en-US" sz="1300" b="1" dirty="0">
                          <a:solidFill>
                            <a:schemeClr val="tx1"/>
                          </a:solidFill>
                          <a:latin typeface="Calibri" panose="020F0502020204030204" pitchFamily="34" charset="0"/>
                        </a:rPr>
                        <a:t>Affected URL :</a:t>
                      </a:r>
                    </a:p>
                    <a:p>
                      <a:r>
                        <a:rPr lang="en-US" sz="1300" b="0" i="0" u="none" strike="noStrike" dirty="0">
                          <a:solidFill>
                            <a:schemeClr val="tx1"/>
                          </a:solidFill>
                          <a:effectLst/>
                          <a:latin typeface="Calibri" panose="020F0502020204030204" pitchFamily="34" charset="0"/>
                          <a:ea typeface="+mn-ea"/>
                          <a:cs typeface="+mn-cs"/>
                          <a:sym typeface="Arial"/>
                          <a:hlinkClick r:id="rId2"/>
                        </a:rPr>
                        <a:t>http://13.126.131.188/phpinfo.php</a:t>
                      </a:r>
                      <a:endParaRPr lang="en-US" sz="1300" b="0" i="0" u="none" strike="noStrike" dirty="0">
                        <a:solidFill>
                          <a:schemeClr val="tx1"/>
                        </a:solidFill>
                        <a:effectLst/>
                        <a:latin typeface="Calibri" panose="020F0502020204030204" pitchFamily="34" charset="0"/>
                        <a:ea typeface="+mn-ea"/>
                        <a:cs typeface="+mn-cs"/>
                        <a:sym typeface="Arial"/>
                      </a:endParaRPr>
                    </a:p>
                    <a:p>
                      <a:r>
                        <a:rPr lang="en-US" sz="1300" b="0" i="0" u="none" strike="noStrike" dirty="0">
                          <a:solidFill>
                            <a:schemeClr val="tx1"/>
                          </a:solidFill>
                          <a:effectLst/>
                          <a:latin typeface="Calibri" panose="020F0502020204030204" pitchFamily="34" charset="0"/>
                          <a:ea typeface="+mn-ea"/>
                          <a:cs typeface="+mn-cs"/>
                          <a:sym typeface="Arial"/>
                          <a:hlinkClick r:id="rId3"/>
                        </a:rPr>
                        <a:t>http://13.126.131.188/login/customer.php</a:t>
                      </a:r>
                      <a:endParaRPr lang="en-US" sz="1300" b="0" i="0" u="none" strike="noStrike" dirty="0">
                        <a:solidFill>
                          <a:schemeClr val="tx1"/>
                        </a:solidFill>
                        <a:effectLst/>
                        <a:latin typeface="Calibri" panose="020F0502020204030204" pitchFamily="34" charset="0"/>
                        <a:ea typeface="+mn-ea"/>
                        <a:cs typeface="+mn-cs"/>
                        <a:sym typeface="Arial"/>
                      </a:endParaRPr>
                    </a:p>
                    <a:p>
                      <a:endParaRPr lang="en-US" sz="1300" b="0" i="0" u="none" strike="noStrike" dirty="0">
                        <a:solidFill>
                          <a:schemeClr val="tx1"/>
                        </a:solidFill>
                        <a:effectLst/>
                        <a:latin typeface="Calibri" panose="020F0502020204030204" pitchFamily="34" charset="0"/>
                        <a:ea typeface="+mn-ea"/>
                        <a:cs typeface="+mn-cs"/>
                        <a:sym typeface="Arial"/>
                      </a:endParaRPr>
                    </a:p>
                  </a:txBody>
                  <a:tcPr marL="82988" marR="82988" marT="41494" marB="4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800770024"/>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IN" dirty="0"/>
              <a:t>Observation</a:t>
            </a:r>
          </a:p>
        </p:txBody>
      </p:sp>
      <p:sp>
        <p:nvSpPr>
          <p:cNvPr id="3" name="Text Placeholder 2"/>
          <p:cNvSpPr>
            <a:spLocks noGrp="1"/>
          </p:cNvSpPr>
          <p:nvPr>
            <p:ph type="body" idx="1"/>
          </p:nvPr>
        </p:nvSpPr>
        <p:spPr>
          <a:xfrm>
            <a:off x="838200" y="1050870"/>
            <a:ext cx="10515600" cy="4351338"/>
          </a:xfrm>
        </p:spPr>
        <p:txBody>
          <a:bodyPr>
            <a:normAutofit/>
          </a:bodyPr>
          <a:lstStyle/>
          <a:p>
            <a:pPr marL="285750" indent="-285750"/>
            <a:r>
              <a:rPr lang="en-IN" sz="2000" dirty="0"/>
              <a:t>Navigate to </a:t>
            </a:r>
            <a:r>
              <a:rPr lang="en-US" sz="2000" dirty="0">
                <a:solidFill>
                  <a:schemeClr val="dk1"/>
                </a:solidFill>
                <a:latin typeface="Calibri" panose="020F0502020204030204" pitchFamily="34" charset="0"/>
                <a:cs typeface="Calibri" panose="020F0502020204030204" pitchFamily="34" charset="0"/>
                <a:sym typeface="Arial"/>
                <a:hlinkClick r:id="rId2"/>
              </a:rPr>
              <a:t>http://13.126.131.188/phpinfo.php</a:t>
            </a:r>
            <a:endParaRPr lang="en-US" sz="2000" b="0" i="0" u="none" strike="noStrike" dirty="0">
              <a:solidFill>
                <a:schemeClr val="dk1"/>
              </a:solidFill>
              <a:effectLst/>
              <a:latin typeface="Calibri" panose="020F0502020204030204" pitchFamily="34" charset="0"/>
              <a:ea typeface="+mn-ea"/>
              <a:cs typeface="Calibri" panose="020F0502020204030204" pitchFamily="34" charset="0"/>
              <a:sym typeface="Arial"/>
            </a:endParaRPr>
          </a:p>
        </p:txBody>
      </p:sp>
      <p:pic>
        <p:nvPicPr>
          <p:cNvPr id="5" name="Picture 4">
            <a:extLst>
              <a:ext uri="{FF2B5EF4-FFF2-40B4-BE49-F238E27FC236}">
                <a16:creationId xmlns:a16="http://schemas.microsoft.com/office/drawing/2014/main" id="{BDE5B39E-281E-41B0-BE02-F5B30A40ED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12843"/>
            <a:ext cx="7686456" cy="5081601"/>
          </a:xfrm>
          <a:prstGeom prst="rect">
            <a:avLst/>
          </a:prstGeom>
        </p:spPr>
      </p:pic>
    </p:spTree>
    <p:extLst>
      <p:ext uri="{BB962C8B-B14F-4D97-AF65-F5344CB8AC3E}">
        <p14:creationId xmlns:p14="http://schemas.microsoft.com/office/powerpoint/2010/main" val="3539486553"/>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IN" dirty="0"/>
              <a:t>Observation</a:t>
            </a:r>
          </a:p>
        </p:txBody>
      </p:sp>
      <p:sp>
        <p:nvSpPr>
          <p:cNvPr id="3" name="Text Placeholder 2"/>
          <p:cNvSpPr>
            <a:spLocks noGrp="1"/>
          </p:cNvSpPr>
          <p:nvPr>
            <p:ph type="body" idx="1"/>
          </p:nvPr>
        </p:nvSpPr>
        <p:spPr>
          <a:xfrm>
            <a:off x="838200" y="1050870"/>
            <a:ext cx="10515600" cy="4351338"/>
          </a:xfrm>
        </p:spPr>
        <p:txBody>
          <a:bodyPr>
            <a:normAutofit/>
          </a:bodyPr>
          <a:lstStyle/>
          <a:p>
            <a:pPr marL="285750" indent="-285750"/>
            <a:r>
              <a:rPr lang="en-US" sz="2000" dirty="0"/>
              <a:t>Input Credentials Are Sent Via HTTP …</a:t>
            </a:r>
            <a:endParaRPr lang="en-US" sz="2000" b="0" i="0" u="none" strike="noStrike" dirty="0">
              <a:solidFill>
                <a:schemeClr val="dk1"/>
              </a:solidFill>
              <a:effectLst/>
              <a:latin typeface="Calibri" panose="020F0502020204030204" pitchFamily="34" charset="0"/>
              <a:ea typeface="+mn-ea"/>
              <a:cs typeface="Calibri" panose="020F0502020204030204" pitchFamily="34" charset="0"/>
              <a:sym typeface="Arial"/>
            </a:endParaRPr>
          </a:p>
        </p:txBody>
      </p:sp>
      <p:pic>
        <p:nvPicPr>
          <p:cNvPr id="6" name="Picture 5">
            <a:extLst>
              <a:ext uri="{FF2B5EF4-FFF2-40B4-BE49-F238E27FC236}">
                <a16:creationId xmlns:a16="http://schemas.microsoft.com/office/drawing/2014/main" id="{E75B6677-8B90-444B-91EA-A39DA305A0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6880" y="1455792"/>
            <a:ext cx="7072990" cy="5121597"/>
          </a:xfrm>
          <a:prstGeom prst="rect">
            <a:avLst/>
          </a:prstGeom>
        </p:spPr>
      </p:pic>
      <p:sp>
        <p:nvSpPr>
          <p:cNvPr id="8" name="Frame 7">
            <a:extLst>
              <a:ext uri="{FF2B5EF4-FFF2-40B4-BE49-F238E27FC236}">
                <a16:creationId xmlns:a16="http://schemas.microsoft.com/office/drawing/2014/main" id="{25EEA4E1-0C6B-4B10-9CF9-AB781B9DFE2A}"/>
              </a:ext>
            </a:extLst>
          </p:cNvPr>
          <p:cNvSpPr/>
          <p:nvPr/>
        </p:nvSpPr>
        <p:spPr>
          <a:xfrm>
            <a:off x="3139440" y="1455792"/>
            <a:ext cx="477520" cy="271408"/>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ectangle 8">
            <a:extLst>
              <a:ext uri="{FF2B5EF4-FFF2-40B4-BE49-F238E27FC236}">
                <a16:creationId xmlns:a16="http://schemas.microsoft.com/office/drawing/2014/main" id="{0AB3B36A-A46C-4765-8335-6442C42C3817}"/>
              </a:ext>
            </a:extLst>
          </p:cNvPr>
          <p:cNvSpPr/>
          <p:nvPr/>
        </p:nvSpPr>
        <p:spPr>
          <a:xfrm>
            <a:off x="5506720" y="3180080"/>
            <a:ext cx="2032000" cy="3454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9251927"/>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36273" y="552091"/>
            <a:ext cx="7974481" cy="948905"/>
          </a:xfrm>
        </p:spPr>
        <p:txBody>
          <a:bodyPr>
            <a:normAutofit/>
          </a:bodyPr>
          <a:lstStyle/>
          <a:p>
            <a:r>
              <a:rPr lang="en-IN" dirty="0"/>
              <a:t>Business Impact – Moderate</a:t>
            </a:r>
          </a:p>
        </p:txBody>
      </p:sp>
      <p:sp>
        <p:nvSpPr>
          <p:cNvPr id="2" name="Slide Number Placeholder 1"/>
          <p:cNvSpPr>
            <a:spLocks noGrp="1"/>
          </p:cNvSpPr>
          <p:nvPr>
            <p:ph type="sldNum" sz="quarter" idx="2"/>
          </p:nvPr>
        </p:nvSpPr>
        <p:spPr/>
        <p:txBody>
          <a:bodyPr/>
          <a:lstStyle/>
          <a:p>
            <a:pPr lvl="0"/>
            <a:fld id="{86CB4B4D-7CA3-9044-876B-883B54F8677D}" type="slidenum">
              <a:rPr lang="en-US" smtClean="0"/>
              <a:t>95</a:t>
            </a:fld>
            <a:endParaRPr lang="en-US"/>
          </a:p>
        </p:txBody>
      </p:sp>
      <p:sp>
        <p:nvSpPr>
          <p:cNvPr id="5" name="TextBox 4"/>
          <p:cNvSpPr txBox="1"/>
          <p:nvPr/>
        </p:nvSpPr>
        <p:spPr>
          <a:xfrm>
            <a:off x="548416" y="1518249"/>
            <a:ext cx="9865584" cy="91479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1493" tIns="41493" rIns="41493" bIns="41493" numCol="1" spcCol="38100" rtlCol="0" anchor="t">
            <a:spAutoFit/>
          </a:bodyPr>
          <a:lstStyle/>
          <a:p>
            <a:pPr latinLnBrk="1" hangingPunct="0"/>
            <a:r>
              <a:rPr lang="en-US" dirty="0">
                <a:latin typeface="Calibri" panose="020F0502020204030204" pitchFamily="34" charset="0"/>
                <a:cs typeface="Calibri" panose="020F0502020204030204" pitchFamily="34" charset="0"/>
              </a:rPr>
              <a:t>These Misconfigurations reveals a lot of data about server and moreover sending credentials over http is a very critical task cause they are more prone to be attacked.</a:t>
            </a:r>
          </a:p>
          <a:p>
            <a:pPr latinLnBrk="1" hangingPunct="0"/>
            <a:endParaRPr lang="en-US" dirty="0">
              <a:latin typeface="Calibri" panose="020F0502020204030204" pitchFamily="34" charset="0"/>
              <a:cs typeface="Calibri" panose="020F0502020204030204" pitchFamily="34" charset="0"/>
            </a:endParaRPr>
          </a:p>
        </p:txBody>
      </p:sp>
      <p:sp>
        <p:nvSpPr>
          <p:cNvPr id="6" name="Title 1"/>
          <p:cNvSpPr txBox="1">
            <a:spLocks/>
          </p:cNvSpPr>
          <p:nvPr/>
        </p:nvSpPr>
        <p:spPr>
          <a:xfrm>
            <a:off x="436273" y="208262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Recommendation</a:t>
            </a:r>
          </a:p>
        </p:txBody>
      </p:sp>
      <p:sp>
        <p:nvSpPr>
          <p:cNvPr id="7" name="Text Placeholder 2"/>
          <p:cNvSpPr>
            <a:spLocks noGrp="1"/>
          </p:cNvSpPr>
          <p:nvPr>
            <p:ph type="body" idx="1"/>
          </p:nvPr>
        </p:nvSpPr>
        <p:spPr>
          <a:xfrm>
            <a:off x="436273" y="3050995"/>
            <a:ext cx="9688802" cy="1561501"/>
          </a:xfrm>
        </p:spPr>
        <p:txBody>
          <a:bodyPr>
            <a:noAutofit/>
          </a:bodyPr>
          <a:lstStyle/>
          <a:p>
            <a:pPr marL="0" indent="0">
              <a:buNone/>
            </a:pPr>
            <a:r>
              <a:rPr lang="en-IN" sz="2400" dirty="0"/>
              <a:t>Take the following precautions:</a:t>
            </a:r>
          </a:p>
          <a:p>
            <a:pPr lvl="1"/>
            <a:r>
              <a:rPr lang="en-IN" sz="2000" dirty="0"/>
              <a:t>Server related Info Should Not Be </a:t>
            </a:r>
            <a:r>
              <a:rPr lang="en-IN" sz="2000" dirty="0" err="1"/>
              <a:t>Revelead.Eg</a:t>
            </a:r>
            <a:r>
              <a:rPr lang="en-IN" sz="2000" dirty="0"/>
              <a:t>:-</a:t>
            </a:r>
            <a:r>
              <a:rPr lang="en-IN" sz="2000" dirty="0" err="1"/>
              <a:t>PhP</a:t>
            </a:r>
            <a:r>
              <a:rPr lang="en-IN" sz="2000" dirty="0"/>
              <a:t> version</a:t>
            </a:r>
          </a:p>
          <a:p>
            <a:pPr lvl="1"/>
            <a:r>
              <a:rPr lang="en-IN" sz="2000" dirty="0"/>
              <a:t>Input Credentials Should Not Be Sent Over HTTP</a:t>
            </a:r>
          </a:p>
          <a:p>
            <a:pPr lvl="1"/>
            <a:endParaRPr lang="en-IN" sz="2000" dirty="0"/>
          </a:p>
          <a:p>
            <a:pPr lvl="1"/>
            <a:endParaRPr lang="en-IN" sz="2000" dirty="0"/>
          </a:p>
          <a:p>
            <a:pPr lvl="1"/>
            <a:endParaRPr lang="en-IN" sz="2000" dirty="0"/>
          </a:p>
        </p:txBody>
      </p:sp>
      <p:sp>
        <p:nvSpPr>
          <p:cNvPr id="10" name="Title 1"/>
          <p:cNvSpPr txBox="1">
            <a:spLocks/>
          </p:cNvSpPr>
          <p:nvPr/>
        </p:nvSpPr>
        <p:spPr>
          <a:xfrm>
            <a:off x="436273" y="398980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References:</a:t>
            </a:r>
          </a:p>
        </p:txBody>
      </p:sp>
      <p:sp>
        <p:nvSpPr>
          <p:cNvPr id="11" name="Rectangle 10"/>
          <p:cNvSpPr/>
          <p:nvPr/>
        </p:nvSpPr>
        <p:spPr>
          <a:xfrm>
            <a:off x="436273" y="5194120"/>
            <a:ext cx="11353800" cy="646331"/>
          </a:xfrm>
          <a:prstGeom prst="rect">
            <a:avLst/>
          </a:prstGeom>
        </p:spPr>
        <p:txBody>
          <a:bodyPr wrap="square">
            <a:spAutoFit/>
          </a:bodyPr>
          <a:lstStyle/>
          <a:p>
            <a:r>
              <a:rPr lang="en-US" dirty="0">
                <a:hlinkClick r:id="rId2"/>
              </a:rPr>
              <a:t>https://cwe.mitre.org/data/definitions/601.html</a:t>
            </a:r>
            <a:endParaRPr lang="en-US" dirty="0"/>
          </a:p>
          <a:p>
            <a:r>
              <a:rPr lang="en-US" dirty="0">
                <a:hlinkClick r:id="rId3"/>
              </a:rPr>
              <a:t>https://dzone.com/articles/what-is-an-open-redirection-vulnerability-and-how</a:t>
            </a:r>
            <a:endParaRPr lang="en-IN" i="1" dirty="0"/>
          </a:p>
        </p:txBody>
      </p:sp>
    </p:spTree>
    <p:extLst>
      <p:ext uri="{BB962C8B-B14F-4D97-AF65-F5344CB8AC3E}">
        <p14:creationId xmlns:p14="http://schemas.microsoft.com/office/powerpoint/2010/main" val="3047363476"/>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p:txBody>
          <a:bodyPr/>
          <a:lstStyle/>
          <a:p>
            <a:pPr lvl="0"/>
            <a:fld id="{86CB4B4D-7CA3-9044-876B-883B54F8677D}" type="slidenum">
              <a:rPr lang="uk-UA" smtClean="0"/>
              <a:t>96</a:t>
            </a:fld>
            <a:endParaRPr lang="uk-UA"/>
          </a:p>
        </p:txBody>
      </p:sp>
      <p:sp>
        <p:nvSpPr>
          <p:cNvPr id="3" name="Title 2"/>
          <p:cNvSpPr>
            <a:spLocks noGrp="1"/>
          </p:cNvSpPr>
          <p:nvPr>
            <p:ph type="title"/>
          </p:nvPr>
        </p:nvSpPr>
        <p:spPr>
          <a:xfrm>
            <a:off x="800100" y="488950"/>
            <a:ext cx="10515600" cy="1325563"/>
          </a:xfrm>
        </p:spPr>
        <p:txBody>
          <a:bodyPr/>
          <a:lstStyle/>
          <a:p>
            <a:r>
              <a:rPr lang="en-IN" dirty="0"/>
              <a:t>16. Cross Site Request Forgery</a:t>
            </a:r>
          </a:p>
        </p:txBody>
      </p:sp>
      <p:graphicFrame>
        <p:nvGraphicFramePr>
          <p:cNvPr id="6" name="Table 5"/>
          <p:cNvGraphicFramePr>
            <a:graphicFrameLocks noGrp="1"/>
          </p:cNvGraphicFramePr>
          <p:nvPr>
            <p:extLst>
              <p:ext uri="{D42A27DB-BD31-4B8C-83A1-F6EECF244321}">
                <p14:modId xmlns:p14="http://schemas.microsoft.com/office/powerpoint/2010/main" val="640523558"/>
              </p:ext>
            </p:extLst>
          </p:nvPr>
        </p:nvGraphicFramePr>
        <p:xfrm>
          <a:off x="1751173" y="2188740"/>
          <a:ext cx="8109380" cy="2821776"/>
        </p:xfrm>
        <a:graphic>
          <a:graphicData uri="http://schemas.openxmlformats.org/drawingml/2006/table">
            <a:tbl>
              <a:tblPr firstRow="1" bandRow="1">
                <a:tableStyleId>{5C22544A-7EE6-4342-B048-85BDC9FD1C3A}</a:tableStyleId>
              </a:tblPr>
              <a:tblGrid>
                <a:gridCol w="1413562">
                  <a:extLst>
                    <a:ext uri="{9D8B030D-6E8A-4147-A177-3AD203B41FA5}">
                      <a16:colId xmlns:a16="http://schemas.microsoft.com/office/drawing/2014/main" val="20000"/>
                    </a:ext>
                  </a:extLst>
                </a:gridCol>
                <a:gridCol w="6695818">
                  <a:extLst>
                    <a:ext uri="{9D8B030D-6E8A-4147-A177-3AD203B41FA5}">
                      <a16:colId xmlns:a16="http://schemas.microsoft.com/office/drawing/2014/main" val="20001"/>
                    </a:ext>
                  </a:extLst>
                </a:gridCol>
              </a:tblGrid>
              <a:tr h="415137">
                <a:tc>
                  <a:txBody>
                    <a:bodyPr/>
                    <a:lstStyle/>
                    <a:p>
                      <a:pPr algn="ctr"/>
                      <a:endParaRPr lang="en-US" sz="1600" dirty="0"/>
                    </a:p>
                  </a:txBody>
                  <a:tcPr marL="82988" marR="82988"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2988" marR="82988" marT="41494" marB="4149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406639">
                <a:tc>
                  <a:txBody>
                    <a:bodyPr/>
                    <a:lstStyle/>
                    <a:p>
                      <a:pPr algn="ctr"/>
                      <a:r>
                        <a:rPr lang="en-US" sz="1600" dirty="0">
                          <a:solidFill>
                            <a:schemeClr val="bg1"/>
                          </a:solidFill>
                          <a:latin typeface="Calibri" panose="020F0502020204030204" pitchFamily="34" charset="0"/>
                        </a:rPr>
                        <a:t>Open Redirection</a:t>
                      </a:r>
                    </a:p>
                    <a:p>
                      <a:pPr algn="ctr"/>
                      <a:r>
                        <a:rPr lang="en-US" sz="1600" dirty="0">
                          <a:solidFill>
                            <a:schemeClr val="bg1"/>
                          </a:solidFill>
                          <a:latin typeface="Calibri" panose="020F0502020204030204" pitchFamily="34" charset="0"/>
                        </a:rPr>
                        <a:t>(Critical)</a:t>
                      </a:r>
                      <a:endParaRPr lang="en-US" sz="1300" dirty="0">
                        <a:solidFill>
                          <a:schemeClr val="bg1"/>
                        </a:solidFill>
                        <a:latin typeface="Calibri" panose="020F0502020204030204" pitchFamily="34" charset="0"/>
                      </a:endParaRPr>
                    </a:p>
                  </a:txBody>
                  <a:tcPr marL="82988" marR="82988" marT="41494" marB="414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r>
                        <a:rPr lang="en-US" sz="1300" dirty="0">
                          <a:solidFill>
                            <a:schemeClr val="tx1"/>
                          </a:solidFill>
                          <a:latin typeface="Calibri" panose="020F0502020204030204" pitchFamily="34" charset="0"/>
                        </a:rPr>
                        <a:t> </a:t>
                      </a:r>
                    </a:p>
                    <a:p>
                      <a:r>
                        <a:rPr lang="en-US" sz="1300" baseline="0" dirty="0">
                          <a:solidFill>
                            <a:schemeClr val="tx1"/>
                          </a:solidFill>
                          <a:latin typeface="Calibri" panose="020F0502020204030204" pitchFamily="34" charset="0"/>
                        </a:rPr>
                        <a:t>Below mentioned </a:t>
                      </a:r>
                      <a:r>
                        <a:rPr lang="en-US" sz="1300" baseline="0" dirty="0" err="1">
                          <a:solidFill>
                            <a:schemeClr val="tx1"/>
                          </a:solidFill>
                          <a:latin typeface="Calibri" panose="020F0502020204030204" pitchFamily="34" charset="0"/>
                        </a:rPr>
                        <a:t>urls</a:t>
                      </a:r>
                      <a:r>
                        <a:rPr lang="en-US" sz="1300" baseline="0" dirty="0">
                          <a:solidFill>
                            <a:schemeClr val="tx1"/>
                          </a:solidFill>
                          <a:latin typeface="Calibri" panose="020F0502020204030204" pitchFamily="34" charset="0"/>
                        </a:rPr>
                        <a:t> redirects request to another </a:t>
                      </a:r>
                      <a:r>
                        <a:rPr lang="en-US" sz="1300" baseline="0" dirty="0" err="1">
                          <a:solidFill>
                            <a:schemeClr val="tx1"/>
                          </a:solidFill>
                          <a:latin typeface="Calibri" panose="020F0502020204030204" pitchFamily="34" charset="0"/>
                        </a:rPr>
                        <a:t>url</a:t>
                      </a:r>
                      <a:endParaRPr lang="en-US" sz="1300" dirty="0">
                        <a:solidFill>
                          <a:schemeClr val="tx1"/>
                        </a:solidFill>
                        <a:latin typeface="Calibri" panose="020F0502020204030204" pitchFamily="34" charset="0"/>
                        <a:cs typeface="Calibri" panose="020F0502020204030204" pitchFamily="34" charset="0"/>
                      </a:endParaRPr>
                    </a:p>
                    <a:p>
                      <a:endParaRPr lang="en-US" sz="1300" dirty="0">
                        <a:solidFill>
                          <a:schemeClr val="tx1"/>
                        </a:solidFill>
                        <a:latin typeface="Calibri" panose="020F0502020204030204" pitchFamily="34" charset="0"/>
                      </a:endParaRPr>
                    </a:p>
                    <a:p>
                      <a:r>
                        <a:rPr lang="en-US" sz="1300" b="1" dirty="0">
                          <a:solidFill>
                            <a:schemeClr val="tx1"/>
                          </a:solidFill>
                          <a:latin typeface="Calibri" panose="020F0502020204030204" pitchFamily="34" charset="0"/>
                        </a:rPr>
                        <a:t>Affected URL :</a:t>
                      </a:r>
                      <a:endParaRPr lang="en-US" sz="1300" b="0" i="0" u="none" strike="noStrike" dirty="0">
                        <a:solidFill>
                          <a:schemeClr val="tx1"/>
                        </a:solidFill>
                        <a:effectLst/>
                        <a:latin typeface="Calibri" panose="020F0502020204030204" pitchFamily="34" charset="0"/>
                        <a:ea typeface="+mn-ea"/>
                        <a:cs typeface="+mn-cs"/>
                        <a:sym typeface="Arial"/>
                      </a:endParaRPr>
                    </a:p>
                    <a:p>
                      <a:pPr marL="285750" indent="-285750">
                        <a:buFont typeface="Arial" panose="020B0604020202020204" pitchFamily="34" charset="0"/>
                        <a:buChar char="•"/>
                      </a:pPr>
                      <a:r>
                        <a:rPr lang="en-US" sz="1300" b="0" i="0" u="none" strike="noStrike" dirty="0">
                          <a:solidFill>
                            <a:schemeClr val="dk1"/>
                          </a:solidFill>
                          <a:effectLst/>
                          <a:latin typeface="Calibri" panose="020F0502020204030204" pitchFamily="34" charset="0"/>
                          <a:ea typeface="+mn-ea"/>
                          <a:cs typeface="Calibri" panose="020F0502020204030204" pitchFamily="34" charset="0"/>
                          <a:sym typeface="Arial"/>
                          <a:hlinkClick r:id="rId2"/>
                        </a:rPr>
                        <a:t>http://13.126.131.188/cart/cart.php</a:t>
                      </a:r>
                      <a:endParaRPr lang="en-US" sz="1300" b="0" i="0" u="none" strike="noStrike" dirty="0">
                        <a:solidFill>
                          <a:schemeClr val="dk1"/>
                        </a:solidFill>
                        <a:effectLst/>
                        <a:latin typeface="Calibri" panose="020F0502020204030204" pitchFamily="34" charset="0"/>
                        <a:ea typeface="+mn-ea"/>
                        <a:cs typeface="Calibri" panose="020F0502020204030204" pitchFamily="34" charset="0"/>
                        <a:sym typeface="Arial"/>
                      </a:endParaRPr>
                    </a:p>
                    <a:p>
                      <a:pPr marL="285750" indent="-285750">
                        <a:buFont typeface="Arial" panose="020B0604020202020204" pitchFamily="34" charset="0"/>
                        <a:buChar char="•"/>
                      </a:pPr>
                      <a:r>
                        <a:rPr lang="en-US" sz="1400" dirty="0">
                          <a:hlinkClick r:id="rId3"/>
                        </a:rPr>
                        <a:t>http://13.126.131.188/signup/customer.php</a:t>
                      </a:r>
                      <a:endParaRPr lang="en-US" sz="1400" dirty="0"/>
                    </a:p>
                    <a:p>
                      <a:pPr marL="0" indent="0">
                        <a:buFont typeface="Arial" panose="020B0604020202020204" pitchFamily="34" charset="0"/>
                        <a:buNone/>
                      </a:pPr>
                      <a:endParaRPr lang="en-US" sz="1300" b="0" dirty="0">
                        <a:solidFill>
                          <a:schemeClr val="tx1"/>
                        </a:solidFill>
                        <a:latin typeface="Calibri" panose="020F0502020204030204" pitchFamily="34" charset="0"/>
                      </a:endParaRPr>
                    </a:p>
                  </a:txBody>
                  <a:tcPr marL="82988" marR="82988" marT="41494" marB="414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996232693"/>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IN" dirty="0"/>
              <a:t>Observation</a:t>
            </a:r>
          </a:p>
        </p:txBody>
      </p:sp>
      <p:sp>
        <p:nvSpPr>
          <p:cNvPr id="3" name="Text Placeholder 2"/>
          <p:cNvSpPr>
            <a:spLocks noGrp="1"/>
          </p:cNvSpPr>
          <p:nvPr>
            <p:ph type="body" idx="1"/>
          </p:nvPr>
        </p:nvSpPr>
        <p:spPr>
          <a:xfrm>
            <a:off x="838200" y="1050870"/>
            <a:ext cx="10515600" cy="4351338"/>
          </a:xfrm>
        </p:spPr>
        <p:txBody>
          <a:bodyPr>
            <a:normAutofit/>
          </a:bodyPr>
          <a:lstStyle/>
          <a:p>
            <a:pPr marL="285750" indent="-285750"/>
            <a:r>
              <a:rPr lang="en-IN" sz="2000" dirty="0"/>
              <a:t>Navigate to </a:t>
            </a:r>
            <a:r>
              <a:rPr lang="en-US" sz="2000" dirty="0">
                <a:solidFill>
                  <a:schemeClr val="dk1"/>
                </a:solidFill>
                <a:latin typeface="Calibri" panose="020F0502020204030204" pitchFamily="34" charset="0"/>
                <a:cs typeface="Calibri" panose="020F0502020204030204" pitchFamily="34" charset="0"/>
                <a:sym typeface="Arial"/>
                <a:hlinkClick r:id="rId2"/>
              </a:rPr>
              <a:t>http://13.126.131.188/cart/cart.php</a:t>
            </a:r>
            <a:r>
              <a:rPr lang="en-US" sz="2000" dirty="0">
                <a:solidFill>
                  <a:schemeClr val="dk1"/>
                </a:solidFill>
                <a:latin typeface="Calibri" panose="020F0502020204030204" pitchFamily="34" charset="0"/>
                <a:cs typeface="Calibri" panose="020F0502020204030204" pitchFamily="34" charset="0"/>
                <a:sym typeface="Arial"/>
              </a:rPr>
              <a:t> when some items are added to your cart.</a:t>
            </a:r>
            <a:endParaRPr lang="en-US" sz="2000" b="0" i="0" u="none" strike="noStrike" dirty="0">
              <a:solidFill>
                <a:schemeClr val="dk1"/>
              </a:solidFill>
              <a:effectLst/>
              <a:latin typeface="Calibri" panose="020F0502020204030204" pitchFamily="34" charset="0"/>
              <a:ea typeface="+mn-ea"/>
              <a:cs typeface="Calibri" panose="020F0502020204030204" pitchFamily="34" charset="0"/>
              <a:sym typeface="Arial"/>
            </a:endParaRPr>
          </a:p>
        </p:txBody>
      </p:sp>
      <p:pic>
        <p:nvPicPr>
          <p:cNvPr id="5" name="Picture 4" descr="Mozilla Firefox">
            <a:extLst>
              <a:ext uri="{FF2B5EF4-FFF2-40B4-BE49-F238E27FC236}">
                <a16:creationId xmlns:a16="http://schemas.microsoft.com/office/drawing/2014/main" id="{C1FC1788-6373-4399-98B1-A34E2D286293}"/>
              </a:ext>
            </a:extLst>
          </p:cNvPr>
          <p:cNvPicPr>
            <a:picLocks noChangeAspect="1"/>
          </p:cNvPicPr>
          <p:nvPr/>
        </p:nvPicPr>
        <p:blipFill rotWithShape="1">
          <a:blip r:embed="rId3">
            <a:extLst>
              <a:ext uri="{28A0092B-C50C-407E-A947-70E740481C1C}">
                <a14:useLocalDpi xmlns:a14="http://schemas.microsoft.com/office/drawing/2010/main" val="0"/>
              </a:ext>
            </a:extLst>
          </a:blip>
          <a:srcRect l="15754" t="4593" r="22385" b="7259"/>
          <a:stretch/>
        </p:blipFill>
        <p:spPr>
          <a:xfrm>
            <a:off x="1127760" y="1534146"/>
            <a:ext cx="6380480" cy="5151133"/>
          </a:xfrm>
          <a:prstGeom prst="rect">
            <a:avLst/>
          </a:prstGeom>
        </p:spPr>
      </p:pic>
    </p:spTree>
    <p:extLst>
      <p:ext uri="{BB962C8B-B14F-4D97-AF65-F5344CB8AC3E}">
        <p14:creationId xmlns:p14="http://schemas.microsoft.com/office/powerpoint/2010/main" val="2717603242"/>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IN" dirty="0"/>
              <a:t>Observation</a:t>
            </a:r>
          </a:p>
        </p:txBody>
      </p:sp>
      <p:sp>
        <p:nvSpPr>
          <p:cNvPr id="3" name="Text Placeholder 2"/>
          <p:cNvSpPr>
            <a:spLocks noGrp="1"/>
          </p:cNvSpPr>
          <p:nvPr>
            <p:ph type="body" idx="1"/>
          </p:nvPr>
        </p:nvSpPr>
        <p:spPr>
          <a:xfrm>
            <a:off x="838200" y="1050870"/>
            <a:ext cx="10515600" cy="4351338"/>
          </a:xfrm>
        </p:spPr>
        <p:txBody>
          <a:bodyPr>
            <a:normAutofit/>
          </a:bodyPr>
          <a:lstStyle/>
          <a:p>
            <a:pPr marL="285750" indent="-285750"/>
            <a:r>
              <a:rPr lang="en-US" sz="2000" dirty="0"/>
              <a:t>Upload The Following POC File And Send Its Link To Victim.</a:t>
            </a:r>
          </a:p>
          <a:p>
            <a:pPr marL="285750" indent="-285750"/>
            <a:r>
              <a:rPr lang="en-US" sz="2000" b="0" i="0" u="none" strike="noStrike" dirty="0">
                <a:solidFill>
                  <a:schemeClr val="dk1"/>
                </a:solidFill>
                <a:effectLst/>
                <a:latin typeface="Calibri" panose="020F0502020204030204" pitchFamily="34" charset="0"/>
                <a:ea typeface="+mn-ea"/>
                <a:cs typeface="Calibri" panose="020F0502020204030204" pitchFamily="34" charset="0"/>
                <a:sym typeface="Arial"/>
              </a:rPr>
              <a:t>While testing we get error as:-</a:t>
            </a:r>
          </a:p>
          <a:p>
            <a:pPr marL="285750" indent="-285750"/>
            <a:endParaRPr lang="en-US" sz="2000" dirty="0">
              <a:solidFill>
                <a:schemeClr val="dk1"/>
              </a:solidFill>
              <a:latin typeface="Calibri" panose="020F0502020204030204" pitchFamily="34" charset="0"/>
              <a:cs typeface="Calibri" panose="020F0502020204030204" pitchFamily="34" charset="0"/>
              <a:sym typeface="Arial"/>
            </a:endParaRPr>
          </a:p>
          <a:p>
            <a:pPr marL="0" indent="0">
              <a:buNone/>
            </a:pPr>
            <a:r>
              <a:rPr lang="en-US" sz="3200" i="0" u="none" strike="noStrike" dirty="0">
                <a:solidFill>
                  <a:schemeClr val="dk1"/>
                </a:solidFill>
                <a:effectLst/>
                <a:latin typeface="Calibri" panose="020F0502020204030204" pitchFamily="34" charset="0"/>
                <a:ea typeface="+mn-ea"/>
                <a:cs typeface="Calibri" panose="020F0502020204030204" pitchFamily="34" charset="0"/>
                <a:sym typeface="Arial"/>
              </a:rPr>
              <a:t>CSRF Could Not Be </a:t>
            </a:r>
            <a:r>
              <a:rPr lang="en-US" sz="3200" i="0" u="none" strike="noStrike" dirty="0" err="1">
                <a:solidFill>
                  <a:schemeClr val="dk1"/>
                </a:solidFill>
                <a:effectLst/>
                <a:latin typeface="Calibri" panose="020F0502020204030204" pitchFamily="34" charset="0"/>
                <a:ea typeface="+mn-ea"/>
                <a:cs typeface="Calibri" panose="020F0502020204030204" pitchFamily="34" charset="0"/>
                <a:sym typeface="Arial"/>
              </a:rPr>
              <a:t>Verfied</a:t>
            </a:r>
            <a:endParaRPr lang="en-US" sz="3200" i="0" u="none" strike="noStrike" dirty="0">
              <a:solidFill>
                <a:schemeClr val="dk1"/>
              </a:solidFill>
              <a:effectLst/>
              <a:latin typeface="Calibri" panose="020F0502020204030204" pitchFamily="34" charset="0"/>
              <a:ea typeface="+mn-ea"/>
              <a:cs typeface="Calibri" panose="020F0502020204030204" pitchFamily="34" charset="0"/>
              <a:sym typeface="Arial"/>
            </a:endParaRPr>
          </a:p>
        </p:txBody>
      </p:sp>
      <p:sp>
        <p:nvSpPr>
          <p:cNvPr id="6" name="TextBox 5">
            <a:extLst>
              <a:ext uri="{FF2B5EF4-FFF2-40B4-BE49-F238E27FC236}">
                <a16:creationId xmlns:a16="http://schemas.microsoft.com/office/drawing/2014/main" id="{5CED59B1-788D-4F94-AA93-A8A5A8AC37E8}"/>
              </a:ext>
            </a:extLst>
          </p:cNvPr>
          <p:cNvSpPr txBox="1"/>
          <p:nvPr/>
        </p:nvSpPr>
        <p:spPr>
          <a:xfrm>
            <a:off x="838200" y="2082800"/>
            <a:ext cx="10093960" cy="3434080"/>
          </a:xfrm>
          <a:prstGeom prst="rect">
            <a:avLst/>
          </a:prstGeom>
          <a:noFill/>
          <a:ln>
            <a:solidFill>
              <a:schemeClr val="tx1"/>
            </a:solidFill>
          </a:ln>
        </p:spPr>
        <p:txBody>
          <a:bodyPr wrap="square" rtlCol="0">
            <a:spAutoFit/>
          </a:bodyPr>
          <a:lstStyle/>
          <a:p>
            <a:endParaRPr lang="en-US" dirty="0"/>
          </a:p>
        </p:txBody>
      </p:sp>
    </p:spTree>
    <p:extLst>
      <p:ext uri="{BB962C8B-B14F-4D97-AF65-F5344CB8AC3E}">
        <p14:creationId xmlns:p14="http://schemas.microsoft.com/office/powerpoint/2010/main" val="750368502"/>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0164"/>
            <a:ext cx="10515600" cy="1325563"/>
          </a:xfrm>
        </p:spPr>
        <p:txBody>
          <a:bodyPr/>
          <a:lstStyle/>
          <a:p>
            <a:r>
              <a:rPr lang="en-IN" dirty="0"/>
              <a:t>POC</a:t>
            </a:r>
          </a:p>
        </p:txBody>
      </p:sp>
      <p:pic>
        <p:nvPicPr>
          <p:cNvPr id="5" name="Picture 4" descr="cancel1 - Notepad">
            <a:extLst>
              <a:ext uri="{FF2B5EF4-FFF2-40B4-BE49-F238E27FC236}">
                <a16:creationId xmlns:a16="http://schemas.microsoft.com/office/drawing/2014/main" id="{04DDC76E-8418-4CC5-9137-E40AF68669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813" y="1051319"/>
            <a:ext cx="10996613" cy="5547841"/>
          </a:xfrm>
          <a:prstGeom prst="rect">
            <a:avLst/>
          </a:prstGeom>
        </p:spPr>
      </p:pic>
    </p:spTree>
    <p:extLst>
      <p:ext uri="{BB962C8B-B14F-4D97-AF65-F5344CB8AC3E}">
        <p14:creationId xmlns:p14="http://schemas.microsoft.com/office/powerpoint/2010/main" val="1029207634"/>
      </p:ext>
    </p:extLst>
  </p:cSld>
  <p:clrMapOvr>
    <a:masterClrMapping/>
  </p:clrMapOvr>
  <p:transition spd="me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4078</TotalTime>
  <Words>4334</Words>
  <Application>Microsoft Office PowerPoint</Application>
  <PresentationFormat>Widescreen</PresentationFormat>
  <Paragraphs>697</Paragraphs>
  <Slides>105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105</vt:i4>
      </vt:variant>
    </vt:vector>
  </HeadingPairs>
  <TitlesOfParts>
    <vt:vector size="110" baseType="lpstr">
      <vt:lpstr>Arial</vt:lpstr>
      <vt:lpstr>Calibri</vt:lpstr>
      <vt:lpstr>Calibri Light</vt:lpstr>
      <vt:lpstr>Times New Roman</vt:lpstr>
      <vt:lpstr>Office Theme</vt:lpstr>
      <vt:lpstr>Hacking Environment Web Application</vt:lpstr>
      <vt:lpstr>Security Status – Extremely Vulnerable</vt:lpstr>
      <vt:lpstr>Vulnerability Statistics</vt:lpstr>
      <vt:lpstr>Vulnerabilities:</vt:lpstr>
      <vt:lpstr>1. SQL Injection</vt:lpstr>
      <vt:lpstr>1. SQL Injection</vt:lpstr>
      <vt:lpstr>Observation</vt:lpstr>
      <vt:lpstr>Observation</vt:lpstr>
      <vt:lpstr>Observation</vt:lpstr>
      <vt:lpstr>Proof of Concept (PoC)</vt:lpstr>
      <vt:lpstr>PoC – Attacker can dump arbitrary data</vt:lpstr>
      <vt:lpstr>Business Impact – Extremely High</vt:lpstr>
      <vt:lpstr>Recommendation</vt:lpstr>
      <vt:lpstr>References</vt:lpstr>
      <vt:lpstr>2. Default /Weak Passwords</vt:lpstr>
      <vt:lpstr>Observation</vt:lpstr>
      <vt:lpstr>Observation</vt:lpstr>
      <vt:lpstr>Business Impact – Low</vt:lpstr>
      <vt:lpstr>POC</vt:lpstr>
      <vt:lpstr>2. Default /Weak Passwords</vt:lpstr>
      <vt:lpstr>Observation</vt:lpstr>
      <vt:lpstr>Observation</vt:lpstr>
      <vt:lpstr>Business Impact – High</vt:lpstr>
      <vt:lpstr>POC</vt:lpstr>
      <vt:lpstr>Recommendation</vt:lpstr>
      <vt:lpstr>3. Bruteforcing Attack</vt:lpstr>
      <vt:lpstr>3. Bruteforcing Attack</vt:lpstr>
      <vt:lpstr>Observation</vt:lpstr>
      <vt:lpstr>Observation</vt:lpstr>
      <vt:lpstr>Observation</vt:lpstr>
      <vt:lpstr>Business Impact – Extremely High</vt:lpstr>
      <vt:lpstr>Recommendation</vt:lpstr>
      <vt:lpstr>4. Insecure Direct Object Referance(IDOR)</vt:lpstr>
      <vt:lpstr>4. Insecure Direct Object Referance</vt:lpstr>
      <vt:lpstr>Observation</vt:lpstr>
      <vt:lpstr>Observation</vt:lpstr>
      <vt:lpstr>Business Impact – Extremely High</vt:lpstr>
      <vt:lpstr>Recommendation</vt:lpstr>
      <vt:lpstr>5. Cross Site Scripting (XSS)</vt:lpstr>
      <vt:lpstr>5. Cross Site Scripting (XSS)</vt:lpstr>
      <vt:lpstr>Observation</vt:lpstr>
      <vt:lpstr>Observation</vt:lpstr>
      <vt:lpstr>Observation</vt:lpstr>
      <vt:lpstr>PoC</vt:lpstr>
      <vt:lpstr>Business Impact – High</vt:lpstr>
      <vt:lpstr>Recommendation</vt:lpstr>
      <vt:lpstr>6. Forced Browsing</vt:lpstr>
      <vt:lpstr>Observation</vt:lpstr>
      <vt:lpstr>Observation</vt:lpstr>
      <vt:lpstr>Business Impact – High</vt:lpstr>
      <vt:lpstr>Recommendation</vt:lpstr>
      <vt:lpstr>7. Default Files And Pages</vt:lpstr>
      <vt:lpstr>Observation</vt:lpstr>
      <vt:lpstr>Observation</vt:lpstr>
      <vt:lpstr>Observation</vt:lpstr>
      <vt:lpstr>Business Impact – Moderate</vt:lpstr>
      <vt:lpstr>8. Rate Limiting Flaw</vt:lpstr>
      <vt:lpstr>Observation</vt:lpstr>
      <vt:lpstr>Observation</vt:lpstr>
      <vt:lpstr>POC</vt:lpstr>
      <vt:lpstr>Business Impact – Moderate</vt:lpstr>
      <vt:lpstr>9. PII Leakage</vt:lpstr>
      <vt:lpstr>Observation</vt:lpstr>
      <vt:lpstr>POC</vt:lpstr>
      <vt:lpstr>Business Impact – Moderate</vt:lpstr>
      <vt:lpstr>10. Open Re-direction</vt:lpstr>
      <vt:lpstr>Observation</vt:lpstr>
      <vt:lpstr>Observation</vt:lpstr>
      <vt:lpstr>POC</vt:lpstr>
      <vt:lpstr>Business Impact – Moderate</vt:lpstr>
      <vt:lpstr>11. Command Execution Vunerability</vt:lpstr>
      <vt:lpstr>Observation</vt:lpstr>
      <vt:lpstr>POC  Upload Following File As cms.php </vt:lpstr>
      <vt:lpstr>Business Impact – Moderate</vt:lpstr>
      <vt:lpstr>PowerPoint Presentation</vt:lpstr>
      <vt:lpstr>12. File Inclusion Vunerability</vt:lpstr>
      <vt:lpstr>Observation</vt:lpstr>
      <vt:lpstr>Observation</vt:lpstr>
      <vt:lpstr>POC</vt:lpstr>
      <vt:lpstr>Business Impact – Moderate</vt:lpstr>
      <vt:lpstr>13. Insecure File Upload Vunerability</vt:lpstr>
      <vt:lpstr>Observation</vt:lpstr>
      <vt:lpstr>Observation</vt:lpstr>
      <vt:lpstr>POC</vt:lpstr>
      <vt:lpstr>Business Impact – Moderate</vt:lpstr>
      <vt:lpstr>PowerPoint Presentation</vt:lpstr>
      <vt:lpstr>14. Client Side Filter</vt:lpstr>
      <vt:lpstr>Observation</vt:lpstr>
      <vt:lpstr>Observation</vt:lpstr>
      <vt:lpstr>POC</vt:lpstr>
      <vt:lpstr>Business Impact – Moderate</vt:lpstr>
      <vt:lpstr>15. Server Misconfigurations</vt:lpstr>
      <vt:lpstr>Observation</vt:lpstr>
      <vt:lpstr>Observation</vt:lpstr>
      <vt:lpstr>Business Impact – Moderate</vt:lpstr>
      <vt:lpstr>16. Cross Site Request Forgery</vt:lpstr>
      <vt:lpstr>Observation</vt:lpstr>
      <vt:lpstr>Observation</vt:lpstr>
      <vt:lpstr>POC</vt:lpstr>
      <vt:lpstr>Business Impact – Moderate</vt:lpstr>
      <vt:lpstr>17. Components With Known Vunerability</vt:lpstr>
      <vt:lpstr>Observation</vt:lpstr>
      <vt:lpstr>POC</vt:lpstr>
      <vt:lpstr>Business Impact – Moderate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Hacking Environment Web Application</dc:title>
  <dc:creator>Windows User</dc:creator>
  <cp:lastModifiedBy>rahul</cp:lastModifiedBy>
  <cp:revision>94</cp:revision>
  <dcterms:created xsi:type="dcterms:W3CDTF">2018-11-02T17:20:08Z</dcterms:created>
  <dcterms:modified xsi:type="dcterms:W3CDTF">2019-10-08T16:19:59Z</dcterms:modified>
</cp:coreProperties>
</file>